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0" d="100"/>
          <a:sy n="70" d="100"/>
        </p:scale>
        <p:origin x="215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964F0-B6CE-70F1-7EA9-A04CD0DFC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7EFBBC-270D-0C11-A77B-2EC8B293E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647ED-C638-26FC-1E53-C7212736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4808C-9F08-7290-80DD-7ED8F461A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BA4D1-CFCF-5377-0FFB-9C2E60F0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84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1F14F-D9A8-0872-D7AD-1D627AB9B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2FFAC1-6F2D-EF1C-E97B-EFF1809D71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E55BB-97C0-DC5E-E40D-99E2DF091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D1AF8-E508-52C4-0C63-6302C925C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F560B-DF2C-DF16-384B-377E8A471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230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B1F914-13DE-74E1-2CDF-77C30C13CF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C2E27B-2383-5F96-E568-CC70ECD5D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2B0794-BA0F-FEB7-1BD3-DE18832E6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0126A8-6099-3EB1-816D-28737CB15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FABA9-7BEA-951F-9D27-8BBD97007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24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FDFFEC-CC39-7D1E-969D-42F4F0DFF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448004-8388-A91E-3548-2F5D0E619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2A58E1-5169-688E-16C9-A6EC1CA6D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4EAD85-6A0C-41A4-63AA-8868A732D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52816-5A9C-5FCA-8330-B4EA8AF37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6032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209C2D-79E7-05EC-E9B6-387C76D07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33ACDF-6CE5-98E2-E475-648ACC7F9E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EE4E1-B98C-6C14-ED56-5E947C0A1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74C92-721C-ECFA-DD1C-BDFF6195E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57DAD-B50E-E7CE-99A0-94ED0CC42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4869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ACAD1-354D-0A46-02ED-6128B9CA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CC389-DA01-0AB9-A9DF-716A34B536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A9848A-5ED9-D4FE-387D-F4800BABA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A9B24E-E283-169A-9D0A-5BA706C4A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F08FB7-2488-3F5F-9023-8BB550567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28DE86-358A-B9C6-82AC-626A6D9A2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2574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05A2-B26C-F303-EF33-DFF7DE285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467638-D91C-B274-ED01-39B4D0F2E2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E9A977-A11E-EDEE-EB00-B0B29E7066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B018FB-0F1D-BA5C-70DA-5D1AD70421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D880F-72DF-3429-3E81-51A43799B2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D5C789-5C77-1D48-7C45-59C610C1D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DE195-F6B2-0A5B-6B26-23035060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D11A43-2244-8B46-2F0F-1BE777D09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3818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E5761-21CA-4E34-29C5-A079C20F9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A43D9B-9827-C5F0-BDFC-B6C6567F6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EB2373-251D-A9D8-E3D8-7D64E30FF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E26FD-7DF7-65CD-D210-C23F2536A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11567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B935F-2110-5E76-2578-F9777777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0861CD-DD93-78CE-986D-55A5722D5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464D1-2DA5-EE32-7C3E-A3B074AD8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799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329D4-27A4-E4EB-0A63-F6221BDD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ED9D3-90E9-7B72-C0A9-0869844013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5E3A79-F933-D1D9-3AC9-8B04C5D8DF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7D1D1E-F96E-C032-52DC-B544B6C8A7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5B56E1-0CF8-43AF-2544-DBAF06695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CC6EA3-B8BF-C69C-37D4-A1604C4F8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94244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B0DA6-DF14-3A46-0AAE-B73D9813F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8DCE06-1397-DE1C-D24E-4E680DC57D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AE3FC-E74F-B4F5-CAEA-4D79C6D40F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CF1B70-A0A0-AE9D-1882-F8D9F9B88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48531C-FE76-80F4-4A7B-C463E878B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CC39F1-7428-17FA-3477-B23A69362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674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BE515B-AAA2-5443-2ADC-89FF4AA4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03B8BD-6FD5-8DCB-88AF-AC87BFE53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F0B4C-6B8E-7CA5-0D0F-3F6D2EEC60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F104C-BFAD-4B86-8102-9A77C3E0AB8E}" type="datetimeFigureOut">
              <a:rPr lang="en-IN" smtClean="0"/>
              <a:t>27-12-2025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E9F7E-C86E-7BAF-76BD-BFD272DA1B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4482E5-1608-255F-0C9A-B2E1B5E829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EB4F85-88D7-408F-BA00-BEF99A0C256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4680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10" Type="http://schemas.openxmlformats.org/officeDocument/2006/relationships/image" Target="../media/image26.svg"/><Relationship Id="rId4" Type="http://schemas.openxmlformats.org/officeDocument/2006/relationships/image" Target="../media/image20.sv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9C991E07-AF2A-324F-EDA4-00D4561B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0298" y="0"/>
            <a:ext cx="4540102" cy="6858000"/>
          </a:xfrm>
          <a:prstGeom prst="rect">
            <a:avLst/>
          </a:prstGeom>
        </p:spPr>
      </p:pic>
      <p:sp>
        <p:nvSpPr>
          <p:cNvPr id="5" name="Text 0">
            <a:extLst>
              <a:ext uri="{FF2B5EF4-FFF2-40B4-BE49-F238E27FC236}">
                <a16:creationId xmlns:a16="http://schemas.microsoft.com/office/drawing/2014/main" id="{269230B9-0A56-CACF-7446-08856345D6C9}"/>
              </a:ext>
            </a:extLst>
          </p:cNvPr>
          <p:cNvSpPr/>
          <p:nvPr/>
        </p:nvSpPr>
        <p:spPr>
          <a:xfrm>
            <a:off x="449367" y="2179558"/>
            <a:ext cx="74159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Modern Application Deployment on Cloud</a:t>
            </a:r>
            <a:endParaRPr lang="en-US" sz="4300" dirty="0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F759D2C8-A12E-F881-06E7-29EAFD0F918E}"/>
              </a:ext>
            </a:extLst>
          </p:cNvPr>
          <p:cNvSpPr/>
          <p:nvPr/>
        </p:nvSpPr>
        <p:spPr>
          <a:xfrm>
            <a:off x="449367" y="4465791"/>
            <a:ext cx="6818233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Serverless, Security, and CI/CD with GenAI Agents</a:t>
            </a:r>
            <a:endParaRPr lang="en-US" sz="2150" dirty="0"/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5F953B49-D2EB-D625-0630-9C8AD43F33AE}"/>
              </a:ext>
            </a:extLst>
          </p:cNvPr>
          <p:cNvSpPr/>
          <p:nvPr/>
        </p:nvSpPr>
        <p:spPr>
          <a:xfrm>
            <a:off x="3657671" y="5723324"/>
            <a:ext cx="2438329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Mayur Madnani</a:t>
            </a:r>
            <a:endParaRPr lang="en-US" sz="2150" dirty="0"/>
          </a:p>
        </p:txBody>
      </p:sp>
    </p:spTree>
    <p:extLst>
      <p:ext uri="{BB962C8B-B14F-4D97-AF65-F5344CB8AC3E}">
        <p14:creationId xmlns:p14="http://schemas.microsoft.com/office/powerpoint/2010/main" val="3272933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354A4B-6C47-854B-7256-7DDFD7BF6E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248C9EA-4B96-1F52-2CB9-A41A4DD71CAD}"/>
              </a:ext>
            </a:extLst>
          </p:cNvPr>
          <p:cNvSpPr/>
          <p:nvPr/>
        </p:nvSpPr>
        <p:spPr>
          <a:xfrm>
            <a:off x="308393" y="491320"/>
            <a:ext cx="4046815" cy="5057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48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Let's Get Started</a:t>
            </a:r>
            <a:endParaRPr lang="en-US" sz="4800" dirty="0"/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54E4FBFB-959B-6A52-C89F-ED75FF5DC814}"/>
              </a:ext>
            </a:extLst>
          </p:cNvPr>
          <p:cNvSpPr/>
          <p:nvPr/>
        </p:nvSpPr>
        <p:spPr>
          <a:xfrm>
            <a:off x="308393" y="4936681"/>
            <a:ext cx="11764880" cy="768084"/>
          </a:xfrm>
          <a:prstGeom prst="roundRect">
            <a:avLst>
              <a:gd name="adj" fmla="val 434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7">
            <a:extLst>
              <a:ext uri="{FF2B5EF4-FFF2-40B4-BE49-F238E27FC236}">
                <a16:creationId xmlns:a16="http://schemas.microsoft.com/office/drawing/2014/main" id="{38303F1E-01BD-737D-7D6E-3C270F626E85}"/>
              </a:ext>
            </a:extLst>
          </p:cNvPr>
          <p:cNvSpPr/>
          <p:nvPr/>
        </p:nvSpPr>
        <p:spPr>
          <a:xfrm>
            <a:off x="403226" y="5195824"/>
            <a:ext cx="2451973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IN" sz="3200" dirty="0">
                <a:solidFill>
                  <a:srgbClr val="DAD8E9"/>
                </a:solidFill>
                <a:latin typeface="Mukta Light" pitchFamily="34" charset="0"/>
                <a:cs typeface="Mukta Light" pitchFamily="34" charset="-120"/>
              </a:rPr>
              <a:t>https://github.com/mayurmadnani/workshop-gcp-intent-to-agents</a:t>
            </a:r>
            <a:endParaRPr lang="en-US" sz="3200" dirty="0">
              <a:solidFill>
                <a:srgbClr val="DAD8E9"/>
              </a:solidFill>
              <a:latin typeface="Mukta Light" pitchFamily="34" charset="0"/>
              <a:cs typeface="Mukta Light" pitchFamily="34" charset="-12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13E759C-1CA0-B733-F98E-B3ED7D0BD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332" y="241680"/>
            <a:ext cx="4593609" cy="4593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538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12B19-98E8-AD86-F55C-B26806D8F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257B08C-41C2-1A34-9FA5-045BCFEA78C0}"/>
              </a:ext>
            </a:extLst>
          </p:cNvPr>
          <p:cNvSpPr/>
          <p:nvPr/>
        </p:nvSpPr>
        <p:spPr>
          <a:xfrm>
            <a:off x="185307" y="71799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Today's Roadmap</a:t>
            </a:r>
            <a:endParaRPr lang="en-US" sz="430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AA22457A-85D5-1985-0F56-B5CF0226A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307" y="1928381"/>
            <a:ext cx="246817" cy="246817"/>
          </a:xfrm>
          <a:prstGeom prst="rect">
            <a:avLst/>
          </a:prstGeom>
        </p:spPr>
      </p:pic>
      <p:sp>
        <p:nvSpPr>
          <p:cNvPr id="4" name="Shape 1">
            <a:extLst>
              <a:ext uri="{FF2B5EF4-FFF2-40B4-BE49-F238E27FC236}">
                <a16:creationId xmlns:a16="http://schemas.microsoft.com/office/drawing/2014/main" id="{B2AFA1CF-EAB7-47DC-FC63-3A27380CA3E6}"/>
              </a:ext>
            </a:extLst>
          </p:cNvPr>
          <p:cNvSpPr/>
          <p:nvPr/>
        </p:nvSpPr>
        <p:spPr>
          <a:xfrm>
            <a:off x="185308" y="2286639"/>
            <a:ext cx="3610516" cy="45719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D5CF09D0-D647-4BD6-A24F-6B72FAB52FF4}"/>
              </a:ext>
            </a:extLst>
          </p:cNvPr>
          <p:cNvSpPr/>
          <p:nvPr/>
        </p:nvSpPr>
        <p:spPr>
          <a:xfrm>
            <a:off x="185307" y="24709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"Why"</a:t>
            </a:r>
            <a:endParaRPr lang="en-US" sz="21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704F7133-71AE-5DF6-FCE8-F4C38FBE0C55}"/>
              </a:ext>
            </a:extLst>
          </p:cNvPr>
          <p:cNvSpPr/>
          <p:nvPr/>
        </p:nvSpPr>
        <p:spPr>
          <a:xfrm>
            <a:off x="185308" y="2961962"/>
            <a:ext cx="3610516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Understanding the strategic value of moving to cloud and serverless architecture for modern AI deployments.</a:t>
            </a:r>
            <a:endParaRPr lang="en-US" sz="1900" dirty="0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04C9F448-59BA-79EA-E661-4C2276220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16103" y="1928381"/>
            <a:ext cx="246817" cy="246817"/>
          </a:xfrm>
          <a:prstGeom prst="rect">
            <a:avLst/>
          </a:prstGeom>
        </p:spPr>
      </p:pic>
      <p:sp>
        <p:nvSpPr>
          <p:cNvPr id="8" name="Shape 4">
            <a:extLst>
              <a:ext uri="{FF2B5EF4-FFF2-40B4-BE49-F238E27FC236}">
                <a16:creationId xmlns:a16="http://schemas.microsoft.com/office/drawing/2014/main" id="{459AFEC7-E827-03C6-15FF-6D8B83FDFA40}"/>
              </a:ext>
            </a:extLst>
          </p:cNvPr>
          <p:cNvSpPr/>
          <p:nvPr/>
        </p:nvSpPr>
        <p:spPr>
          <a:xfrm>
            <a:off x="4216104" y="2286639"/>
            <a:ext cx="3437962" cy="45719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389E16A3-82F7-F560-582D-A5C9A68AA6D3}"/>
              </a:ext>
            </a:extLst>
          </p:cNvPr>
          <p:cNvSpPr/>
          <p:nvPr/>
        </p:nvSpPr>
        <p:spPr>
          <a:xfrm>
            <a:off x="4216103" y="24709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"What"</a:t>
            </a:r>
            <a:endParaRPr lang="en-US" sz="2150" dirty="0"/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405A8631-0BD8-2C57-2E2F-47326FB114F4}"/>
              </a:ext>
            </a:extLst>
          </p:cNvPr>
          <p:cNvSpPr/>
          <p:nvPr/>
        </p:nvSpPr>
        <p:spPr>
          <a:xfrm>
            <a:off x="4216103" y="2961962"/>
            <a:ext cx="413623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Deploying a production-ready GenAI Agent (Gemma) on Cloud Run with real-world configurations.</a:t>
            </a:r>
            <a:endParaRPr lang="en-US" sz="1900" dirty="0"/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284C9D23-9E34-FA44-CB66-7AB62A3624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72612" y="1928381"/>
            <a:ext cx="246817" cy="246817"/>
          </a:xfrm>
          <a:prstGeom prst="rect">
            <a:avLst/>
          </a:prstGeom>
        </p:spPr>
      </p:pic>
      <p:sp>
        <p:nvSpPr>
          <p:cNvPr id="12" name="Shape 7">
            <a:extLst>
              <a:ext uri="{FF2B5EF4-FFF2-40B4-BE49-F238E27FC236}">
                <a16:creationId xmlns:a16="http://schemas.microsoft.com/office/drawing/2014/main" id="{EE1534BB-00D0-AD16-9247-B65302AFAF16}"/>
              </a:ext>
            </a:extLst>
          </p:cNvPr>
          <p:cNvSpPr/>
          <p:nvPr/>
        </p:nvSpPr>
        <p:spPr>
          <a:xfrm flipV="1">
            <a:off x="8772613" y="2240921"/>
            <a:ext cx="3055290" cy="45719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20B08245-54A8-D68D-70FC-D5A28EE633B6}"/>
              </a:ext>
            </a:extLst>
          </p:cNvPr>
          <p:cNvSpPr/>
          <p:nvPr/>
        </p:nvSpPr>
        <p:spPr>
          <a:xfrm>
            <a:off x="8772612" y="247094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"How"</a:t>
            </a:r>
            <a:endParaRPr lang="en-US" sz="215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7F4A84FB-5DA2-1C1B-C09D-78427E8A1FF5}"/>
              </a:ext>
            </a:extLst>
          </p:cNvPr>
          <p:cNvSpPr/>
          <p:nvPr/>
        </p:nvSpPr>
        <p:spPr>
          <a:xfrm>
            <a:off x="8772613" y="2961962"/>
            <a:ext cx="3055290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Implementing Zero Trust security principles and automating deployments with robust CI/CD pipelines.</a:t>
            </a:r>
            <a:endParaRPr lang="en-US" sz="190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A58B18D3-BCBD-CE78-3257-3BEF1AC5E0B8}"/>
              </a:ext>
            </a:extLst>
          </p:cNvPr>
          <p:cNvSpPr/>
          <p:nvPr/>
        </p:nvSpPr>
        <p:spPr>
          <a:xfrm>
            <a:off x="185308" y="4609906"/>
            <a:ext cx="11821386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We aren't just deploying a "Hello World" application. We're building a production-ready path for an AI application—from strategy through manual deployment to complete automation.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922679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B8ACB9-70BE-D63A-128A-1C16D0E8E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580B867-1134-6935-6268-010FE0217DC2}"/>
              </a:ext>
            </a:extLst>
          </p:cNvPr>
          <p:cNvSpPr/>
          <p:nvPr/>
        </p:nvSpPr>
        <p:spPr>
          <a:xfrm>
            <a:off x="604242" y="474702"/>
            <a:ext cx="5624512" cy="479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30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Shift to Cloud Computing</a:t>
            </a:r>
            <a:endParaRPr lang="en-US" sz="30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A53D185-CEE0-F3D6-10FD-6623D0F32F5F}"/>
              </a:ext>
            </a:extLst>
          </p:cNvPr>
          <p:cNvSpPr/>
          <p:nvPr/>
        </p:nvSpPr>
        <p:spPr>
          <a:xfrm>
            <a:off x="604242" y="1385768"/>
            <a:ext cx="2330768" cy="239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5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Why Move to the Cloud?</a:t>
            </a:r>
            <a:endParaRPr lang="en-US" sz="15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004653C-EA6F-1429-FDAC-DF81F21D3F3D}"/>
              </a:ext>
            </a:extLst>
          </p:cNvPr>
          <p:cNvSpPr/>
          <p:nvPr/>
        </p:nvSpPr>
        <p:spPr>
          <a:xfrm>
            <a:off x="604242" y="1798082"/>
            <a:ext cx="6500336" cy="552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Scalability: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Handle 1 user or 1 million users automatically without infrastructure changes</a:t>
            </a:r>
            <a:endParaRPr lang="en-US" sz="13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6BC7B32F-706A-5F45-E62C-D8A616C1E8F0}"/>
              </a:ext>
            </a:extLst>
          </p:cNvPr>
          <p:cNvSpPr/>
          <p:nvPr/>
        </p:nvSpPr>
        <p:spPr>
          <a:xfrm>
            <a:off x="604242" y="2410897"/>
            <a:ext cx="5328725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Agility: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Provision infrastructure in seconds, not weeks—accelerate development cycles</a:t>
            </a:r>
            <a:endParaRPr lang="en-US" sz="13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F066ADC-65DF-72B9-A785-0D3B2FF1F8D3}"/>
              </a:ext>
            </a:extLst>
          </p:cNvPr>
          <p:cNvSpPr/>
          <p:nvPr/>
        </p:nvSpPr>
        <p:spPr>
          <a:xfrm>
            <a:off x="604242" y="2747486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Global Reach: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Deploy code closer to your users across regions and zones worldwide</a:t>
            </a:r>
            <a:endParaRPr lang="en-US" sz="13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604A929B-F9DA-72F0-64A3-5DBAD01BDA80}"/>
              </a:ext>
            </a:extLst>
          </p:cNvPr>
          <p:cNvSpPr/>
          <p:nvPr/>
        </p:nvSpPr>
        <p:spPr>
          <a:xfrm>
            <a:off x="604242" y="3084076"/>
            <a:ext cx="6500336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3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Focus: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Spend time on </a:t>
            </a:r>
            <a:r>
              <a:rPr lang="en-US" sz="135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code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, not </a:t>
            </a:r>
            <a:r>
              <a:rPr lang="en-US" sz="135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cables</a:t>
            </a:r>
            <a:r>
              <a:rPr lang="en-US" sz="13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—let experts manage hardware</a:t>
            </a:r>
            <a:endParaRPr lang="en-US" sz="135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27CC90A4-8729-5956-60FE-26E68B7F9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336" y="1052623"/>
            <a:ext cx="4560517" cy="456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115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40C8C-DAE5-5C94-858A-B84881D3F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BE60A97-A299-6AB1-ABCA-0AF7FEE45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360B1FE7-F1B4-F2C8-D5A3-677DA5ECB240}"/>
              </a:ext>
            </a:extLst>
          </p:cNvPr>
          <p:cNvSpPr/>
          <p:nvPr/>
        </p:nvSpPr>
        <p:spPr>
          <a:xfrm>
            <a:off x="5078987" y="573703"/>
            <a:ext cx="6692265" cy="537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The Economics: CapEx vs. OpEx</a:t>
            </a:r>
            <a:endParaRPr lang="en-US" sz="33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BC3FF3CB-9BE7-4334-436C-126F73A2291D}"/>
              </a:ext>
            </a:extLst>
          </p:cNvPr>
          <p:cNvSpPr/>
          <p:nvPr/>
        </p:nvSpPr>
        <p:spPr>
          <a:xfrm>
            <a:off x="4674951" y="1330523"/>
            <a:ext cx="7286678" cy="2460427"/>
          </a:xfrm>
          <a:prstGeom prst="roundRect">
            <a:avLst>
              <a:gd name="adj" fmla="val 306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53F9AC7-0993-B820-B307-8B2F463541D4}"/>
              </a:ext>
            </a:extLst>
          </p:cNvPr>
          <p:cNvSpPr/>
          <p:nvPr/>
        </p:nvSpPr>
        <p:spPr>
          <a:xfrm>
            <a:off x="6364486" y="1561267"/>
            <a:ext cx="2976086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CapEx (Capital Expenditure)</a:t>
            </a:r>
            <a:endParaRPr lang="en-US" sz="16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4F87F91-1857-1F9D-9B2C-F4724F47F2A6}"/>
              </a:ext>
            </a:extLst>
          </p:cNvPr>
          <p:cNvSpPr/>
          <p:nvPr/>
        </p:nvSpPr>
        <p:spPr>
          <a:xfrm>
            <a:off x="6364486" y="1945838"/>
            <a:ext cx="738782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upfront cost.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Buying servers hoping you'll need them.</a:t>
            </a:r>
            <a:endParaRPr lang="en-US" sz="1500" dirty="0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387AF51-BE94-8F9A-540B-BE06CB467FC4}"/>
              </a:ext>
            </a:extLst>
          </p:cNvPr>
          <p:cNvSpPr/>
          <p:nvPr/>
        </p:nvSpPr>
        <p:spPr>
          <a:xfrm>
            <a:off x="6364486" y="2371368"/>
            <a:ext cx="738782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Large initial investment</a:t>
            </a:r>
            <a:endParaRPr lang="en-US" sz="15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FDE1E4D9-F571-33D4-5DA7-FA8F2FE408EE}"/>
              </a:ext>
            </a:extLst>
          </p:cNvPr>
          <p:cNvSpPr/>
          <p:nvPr/>
        </p:nvSpPr>
        <p:spPr>
          <a:xfrm>
            <a:off x="6364486" y="2748558"/>
            <a:ext cx="738782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Fixed capacity regardless of usage</a:t>
            </a:r>
            <a:endParaRPr lang="en-US" sz="150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134F8BCF-5367-50D6-82AA-1810F5E206A0}"/>
              </a:ext>
            </a:extLst>
          </p:cNvPr>
          <p:cNvSpPr/>
          <p:nvPr/>
        </p:nvSpPr>
        <p:spPr>
          <a:xfrm>
            <a:off x="6364486" y="3125748"/>
            <a:ext cx="738782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Paying for capacity you </a:t>
            </a:r>
            <a:r>
              <a:rPr lang="en-US" sz="15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might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use</a:t>
            </a:r>
            <a:endParaRPr lang="en-US" sz="15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14F0232C-C79A-A9B9-4116-D7A43D12D972}"/>
              </a:ext>
            </a:extLst>
          </p:cNvPr>
          <p:cNvSpPr/>
          <p:nvPr/>
        </p:nvSpPr>
        <p:spPr>
          <a:xfrm>
            <a:off x="6364486" y="3502938"/>
            <a:ext cx="738782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Depreciation over time</a:t>
            </a:r>
            <a:endParaRPr lang="en-US" sz="15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C5E3C31F-20C0-728F-A95A-3AF4D85C9ADF}"/>
              </a:ext>
            </a:extLst>
          </p:cNvPr>
          <p:cNvSpPr/>
          <p:nvPr/>
        </p:nvSpPr>
        <p:spPr>
          <a:xfrm>
            <a:off x="4674951" y="4177069"/>
            <a:ext cx="7286678" cy="2460427"/>
          </a:xfrm>
          <a:prstGeom prst="roundRect">
            <a:avLst>
              <a:gd name="adj" fmla="val 3063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78A06FE6-39CB-1B1A-63DC-633F84752A24}"/>
              </a:ext>
            </a:extLst>
          </p:cNvPr>
          <p:cNvSpPr/>
          <p:nvPr/>
        </p:nvSpPr>
        <p:spPr>
          <a:xfrm>
            <a:off x="6364486" y="4407813"/>
            <a:ext cx="3381137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OpEx (Operational Expenditure)</a:t>
            </a:r>
            <a:endParaRPr lang="en-US" sz="16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39E18DFA-30C8-8015-BFE0-D1EBFC81AE59}"/>
              </a:ext>
            </a:extLst>
          </p:cNvPr>
          <p:cNvSpPr/>
          <p:nvPr/>
        </p:nvSpPr>
        <p:spPr>
          <a:xfrm>
            <a:off x="6364486" y="4792385"/>
            <a:ext cx="738782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Pay-as-you-go.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Flexible spending that scales with demand.</a:t>
            </a:r>
            <a:endParaRPr lang="en-US" sz="15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DA15D3B-7786-561F-C215-505898E93F70}"/>
              </a:ext>
            </a:extLst>
          </p:cNvPr>
          <p:cNvSpPr/>
          <p:nvPr/>
        </p:nvSpPr>
        <p:spPr>
          <a:xfrm>
            <a:off x="6364486" y="5217914"/>
            <a:ext cx="738782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No upfront hardware costs</a:t>
            </a:r>
            <a:endParaRPr lang="en-US" sz="150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A241D5DA-A5D8-4E8A-9532-45C05C4AB086}"/>
              </a:ext>
            </a:extLst>
          </p:cNvPr>
          <p:cNvSpPr/>
          <p:nvPr/>
        </p:nvSpPr>
        <p:spPr>
          <a:xfrm>
            <a:off x="6364486" y="5595104"/>
            <a:ext cx="738782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Dynamic resource allocation</a:t>
            </a:r>
            <a:endParaRPr lang="en-US" sz="15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95E3FAA-1908-1CE3-37F8-B084389545F5}"/>
              </a:ext>
            </a:extLst>
          </p:cNvPr>
          <p:cNvSpPr/>
          <p:nvPr/>
        </p:nvSpPr>
        <p:spPr>
          <a:xfrm>
            <a:off x="6364486" y="5972294"/>
            <a:ext cx="738782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Paying only for what you </a:t>
            </a:r>
            <a:r>
              <a:rPr lang="en-US" sz="150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actually</a:t>
            </a: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use</a:t>
            </a:r>
            <a:endParaRPr lang="en-US" sz="1500" dirty="0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68077A09-6826-031E-5524-56D845A3EB25}"/>
              </a:ext>
            </a:extLst>
          </p:cNvPr>
          <p:cNvSpPr/>
          <p:nvPr/>
        </p:nvSpPr>
        <p:spPr>
          <a:xfrm>
            <a:off x="6364486" y="6349484"/>
            <a:ext cx="7387828" cy="309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00"/>
              </a:lnSpc>
              <a:buSzPct val="100000"/>
              <a:buChar char="•"/>
            </a:pPr>
            <a:r>
              <a:rPr lang="en-US" sz="15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Predictable monthly billing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025568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081C4-FEBD-7828-C0A3-65FD0F475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C4A06F7-85B4-1FBC-2EB2-9A0CAB7B6C96}"/>
              </a:ext>
            </a:extLst>
          </p:cNvPr>
          <p:cNvSpPr/>
          <p:nvPr/>
        </p:nvSpPr>
        <p:spPr>
          <a:xfrm>
            <a:off x="190021" y="0"/>
            <a:ext cx="7319963" cy="5980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Choosing Your Compute Model</a:t>
            </a:r>
            <a:endParaRPr lang="en-US" sz="3750" dirty="0"/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A9D789E-5295-A16A-434D-793E8C16DAC1}"/>
              </a:ext>
            </a:extLst>
          </p:cNvPr>
          <p:cNvSpPr/>
          <p:nvPr/>
        </p:nvSpPr>
        <p:spPr>
          <a:xfrm>
            <a:off x="2377199" y="1028580"/>
            <a:ext cx="2187178" cy="1203008"/>
          </a:xfrm>
          <a:prstGeom prst="roundRect">
            <a:avLst>
              <a:gd name="adj" fmla="val 7517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16667F21-A15E-C7BD-5957-FC29CB00E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9340" y="1478637"/>
            <a:ext cx="302776" cy="302776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89FB1C46-02AC-6841-6881-772FDCBA112F}"/>
              </a:ext>
            </a:extLst>
          </p:cNvPr>
          <p:cNvSpPr/>
          <p:nvPr/>
        </p:nvSpPr>
        <p:spPr>
          <a:xfrm>
            <a:off x="6966939" y="1161248"/>
            <a:ext cx="1254224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Serverless</a:t>
            </a:r>
            <a:endParaRPr lang="en-US" sz="185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AC71F431-5A53-7824-354B-C299B88359D8}"/>
              </a:ext>
            </a:extLst>
          </p:cNvPr>
          <p:cNvSpPr/>
          <p:nvPr/>
        </p:nvSpPr>
        <p:spPr>
          <a:xfrm>
            <a:off x="4779642" y="1671994"/>
            <a:ext cx="6802041" cy="344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"Run the code."</a:t>
            </a: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Zero infrastructure management. </a:t>
            </a:r>
            <a:endParaRPr lang="en-US" sz="1650" dirty="0"/>
          </a:p>
        </p:txBody>
      </p:sp>
      <p:sp>
        <p:nvSpPr>
          <p:cNvPr id="7" name="Shape 4">
            <a:extLst>
              <a:ext uri="{FF2B5EF4-FFF2-40B4-BE49-F238E27FC236}">
                <a16:creationId xmlns:a16="http://schemas.microsoft.com/office/drawing/2014/main" id="{4E3F9676-B8C2-F3D2-2B12-93CBA2FE510C}"/>
              </a:ext>
            </a:extLst>
          </p:cNvPr>
          <p:cNvSpPr/>
          <p:nvPr/>
        </p:nvSpPr>
        <p:spPr>
          <a:xfrm>
            <a:off x="4672009" y="2216347"/>
            <a:ext cx="7224832" cy="45719"/>
          </a:xfrm>
          <a:prstGeom prst="roundRect">
            <a:avLst>
              <a:gd name="adj" fmla="val 593389"/>
            </a:avLst>
          </a:prstGeom>
          <a:solidFill>
            <a:srgbClr val="6D4562"/>
          </a:solidFill>
          <a:ln/>
        </p:spPr>
      </p:sp>
      <p:sp>
        <p:nvSpPr>
          <p:cNvPr id="8" name="Shape 5">
            <a:extLst>
              <a:ext uri="{FF2B5EF4-FFF2-40B4-BE49-F238E27FC236}">
                <a16:creationId xmlns:a16="http://schemas.microsoft.com/office/drawing/2014/main" id="{C99C13D6-1D9C-190A-9EB9-CE50AB30F964}"/>
              </a:ext>
            </a:extLst>
          </p:cNvPr>
          <p:cNvSpPr/>
          <p:nvPr/>
        </p:nvSpPr>
        <p:spPr>
          <a:xfrm>
            <a:off x="1283610" y="2339220"/>
            <a:ext cx="4374356" cy="1547336"/>
          </a:xfrm>
          <a:prstGeom prst="roundRect">
            <a:avLst>
              <a:gd name="adj" fmla="val 58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C69FDF81-CEE7-5CBF-4699-64B4EC1886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9340" y="2961441"/>
            <a:ext cx="302776" cy="302776"/>
          </a:xfrm>
          <a:prstGeom prst="rect">
            <a:avLst/>
          </a:prstGeom>
        </p:spPr>
      </p:pic>
      <p:sp>
        <p:nvSpPr>
          <p:cNvPr id="10" name="Text 6">
            <a:extLst>
              <a:ext uri="{FF2B5EF4-FFF2-40B4-BE49-F238E27FC236}">
                <a16:creationId xmlns:a16="http://schemas.microsoft.com/office/drawing/2014/main" id="{E5B6914C-78F4-1B56-442F-A8C942BF8FD0}"/>
              </a:ext>
            </a:extLst>
          </p:cNvPr>
          <p:cNvSpPr/>
          <p:nvPr/>
        </p:nvSpPr>
        <p:spPr>
          <a:xfrm>
            <a:off x="6534036" y="2533768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CaaS (Kubernetes)</a:t>
            </a:r>
            <a:endParaRPr lang="en-US" sz="1850" dirty="0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861CB66C-36BD-AA5C-CAA8-8F4BD8506B62}"/>
              </a:ext>
            </a:extLst>
          </p:cNvPr>
          <p:cNvSpPr/>
          <p:nvPr/>
        </p:nvSpPr>
        <p:spPr>
          <a:xfrm>
            <a:off x="5873231" y="2982634"/>
            <a:ext cx="7224832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"Orchestrate the containers."</a:t>
            </a: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High portability, complex management.</a:t>
            </a:r>
            <a:endParaRPr lang="en-US" sz="1650" dirty="0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E6A5C62F-F3CB-F5F4-16A7-10B304AA27D6}"/>
              </a:ext>
            </a:extLst>
          </p:cNvPr>
          <p:cNvSpPr/>
          <p:nvPr/>
        </p:nvSpPr>
        <p:spPr>
          <a:xfrm>
            <a:off x="5765598" y="3871317"/>
            <a:ext cx="6131123" cy="69056"/>
          </a:xfrm>
          <a:prstGeom prst="roundRect">
            <a:avLst>
              <a:gd name="adj" fmla="val 593389"/>
            </a:avLst>
          </a:prstGeom>
          <a:solidFill>
            <a:srgbClr val="6D4562"/>
          </a:solidFill>
          <a:ln/>
        </p:spPr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E6F974AD-5EFC-5006-17F7-303536A33DB3}"/>
              </a:ext>
            </a:extLst>
          </p:cNvPr>
          <p:cNvSpPr/>
          <p:nvPr/>
        </p:nvSpPr>
        <p:spPr>
          <a:xfrm>
            <a:off x="190021" y="3994189"/>
            <a:ext cx="6561653" cy="1547336"/>
          </a:xfrm>
          <a:prstGeom prst="roundRect">
            <a:avLst>
              <a:gd name="adj" fmla="val 5844"/>
            </a:avLst>
          </a:prstGeom>
          <a:solidFill>
            <a:srgbClr val="542C49"/>
          </a:solidFill>
          <a:ln w="7620">
            <a:solidFill>
              <a:srgbClr val="6D4562"/>
            </a:solidFill>
            <a:prstDash val="solid"/>
          </a:ln>
        </p:spPr>
      </p:sp>
      <p:pic>
        <p:nvPicPr>
          <p:cNvPr id="14" name="Image 2" descr="preencoded.png">
            <a:extLst>
              <a:ext uri="{FF2B5EF4-FFF2-40B4-BE49-F238E27FC236}">
                <a16:creationId xmlns:a16="http://schemas.microsoft.com/office/drawing/2014/main" id="{D735FB9A-AC4C-F737-6757-34102519B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9459" y="4616410"/>
            <a:ext cx="302776" cy="302776"/>
          </a:xfrm>
          <a:prstGeom prst="rect">
            <a:avLst/>
          </a:prstGeom>
        </p:spPr>
      </p:pic>
      <p:sp>
        <p:nvSpPr>
          <p:cNvPr id="15" name="Text 10">
            <a:extLst>
              <a:ext uri="{FF2B5EF4-FFF2-40B4-BE49-F238E27FC236}">
                <a16:creationId xmlns:a16="http://schemas.microsoft.com/office/drawing/2014/main" id="{879367A6-45C7-4597-41EF-457E1D8FABDC}"/>
              </a:ext>
            </a:extLst>
          </p:cNvPr>
          <p:cNvSpPr/>
          <p:nvPr/>
        </p:nvSpPr>
        <p:spPr>
          <a:xfrm>
            <a:off x="7515607" y="4160490"/>
            <a:ext cx="2392323" cy="2989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IaaS (VMs)</a:t>
            </a:r>
            <a:endParaRPr lang="en-US" sz="185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DFAB4665-B334-1536-8F61-22A04B587D3B}"/>
              </a:ext>
            </a:extLst>
          </p:cNvPr>
          <p:cNvSpPr/>
          <p:nvPr/>
        </p:nvSpPr>
        <p:spPr>
          <a:xfrm>
            <a:off x="6966939" y="4637603"/>
            <a:ext cx="4505591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"Rent the hardware."</a:t>
            </a: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</a:t>
            </a:r>
          </a:p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Maximum control, maximum maintenance.</a:t>
            </a:r>
            <a:endParaRPr lang="en-US" sz="1650" dirty="0"/>
          </a:p>
        </p:txBody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886DA77A-AC68-2035-C392-07646B1CB1B2}"/>
              </a:ext>
            </a:extLst>
          </p:cNvPr>
          <p:cNvSpPr/>
          <p:nvPr/>
        </p:nvSpPr>
        <p:spPr>
          <a:xfrm>
            <a:off x="2635510" y="5897819"/>
            <a:ext cx="7678072" cy="681871"/>
          </a:xfrm>
          <a:prstGeom prst="roundRect">
            <a:avLst>
              <a:gd name="adj" fmla="val 7182"/>
            </a:avLst>
          </a:prstGeom>
          <a:solidFill>
            <a:srgbClr val="321A2C"/>
          </a:solidFill>
          <a:ln/>
        </p:spPr>
      </p:sp>
      <p:pic>
        <p:nvPicPr>
          <p:cNvPr id="18" name="Image 3" descr="preencoded.png">
            <a:extLst>
              <a:ext uri="{FF2B5EF4-FFF2-40B4-BE49-F238E27FC236}">
                <a16:creationId xmlns:a16="http://schemas.microsoft.com/office/drawing/2014/main" id="{014DB174-DE10-A422-EAC6-23BA3AA3B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38292" y="6113083"/>
            <a:ext cx="269081" cy="215265"/>
          </a:xfrm>
          <a:prstGeom prst="rect">
            <a:avLst/>
          </a:prstGeom>
        </p:spPr>
      </p:pic>
      <p:sp>
        <p:nvSpPr>
          <p:cNvPr id="19" name="Text 13">
            <a:extLst>
              <a:ext uri="{FF2B5EF4-FFF2-40B4-BE49-F238E27FC236}">
                <a16:creationId xmlns:a16="http://schemas.microsoft.com/office/drawing/2014/main" id="{5CE1164A-50FC-D8C4-7E90-D85F29EE8DF3}"/>
              </a:ext>
            </a:extLst>
          </p:cNvPr>
          <p:cNvSpPr/>
          <p:nvPr/>
        </p:nvSpPr>
        <p:spPr>
          <a:xfrm>
            <a:off x="3310154" y="6022414"/>
            <a:ext cx="7573884" cy="6886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Each layer up the pyramid abstracts away more infrastructure complexity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24018795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584BD-A781-358F-21DF-A34D3FB90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CC0C03F4-DCC8-FEE6-9FE4-1D16621C9C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616" y="937022"/>
            <a:ext cx="4596384" cy="574548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D9E421D-FB1C-F255-6A94-AD3798BC6F93}"/>
              </a:ext>
            </a:extLst>
          </p:cNvPr>
          <p:cNvSpPr/>
          <p:nvPr/>
        </p:nvSpPr>
        <p:spPr>
          <a:xfrm>
            <a:off x="554117" y="435412"/>
            <a:ext cx="4835723" cy="439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Benefits of Serverless for AI</a:t>
            </a:r>
            <a:endParaRPr lang="en-US" sz="275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6F28F8AF-0E7A-34C9-299F-D7E01B02EF21}"/>
              </a:ext>
            </a:extLst>
          </p:cNvPr>
          <p:cNvSpPr/>
          <p:nvPr/>
        </p:nvSpPr>
        <p:spPr>
          <a:xfrm>
            <a:off x="0" y="1090970"/>
            <a:ext cx="8035766" cy="1145024"/>
          </a:xfrm>
          <a:prstGeom prst="roundRect">
            <a:avLst>
              <a:gd name="adj" fmla="val 958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B9404746-A03B-E38B-368F-C1F87D10A0DE}"/>
              </a:ext>
            </a:extLst>
          </p:cNvPr>
          <p:cNvSpPr/>
          <p:nvPr/>
        </p:nvSpPr>
        <p:spPr>
          <a:xfrm>
            <a:off x="0" y="1068110"/>
            <a:ext cx="8035766" cy="91440"/>
          </a:xfrm>
          <a:prstGeom prst="roundRect">
            <a:avLst>
              <a:gd name="adj" fmla="val 72729"/>
            </a:avLst>
          </a:prstGeom>
          <a:solidFill>
            <a:srgbClr val="A95B95"/>
          </a:solidFill>
          <a:ln/>
        </p:spPr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9DC82DDD-AC8F-1BC4-A228-5A46FA5D25B8}"/>
              </a:ext>
            </a:extLst>
          </p:cNvPr>
          <p:cNvSpPr/>
          <p:nvPr/>
        </p:nvSpPr>
        <p:spPr>
          <a:xfrm>
            <a:off x="3780413" y="853559"/>
            <a:ext cx="474940" cy="474940"/>
          </a:xfrm>
          <a:prstGeom prst="roundRect">
            <a:avLst>
              <a:gd name="adj" fmla="val 192530"/>
            </a:avLst>
          </a:prstGeom>
          <a:solidFill>
            <a:srgbClr val="A95B95"/>
          </a:solidFill>
          <a:ln/>
        </p:spPr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CBE12846-2FF5-DB3F-9DD5-2370B40EB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22931" y="995958"/>
            <a:ext cx="189905" cy="189905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79009D55-F5E1-0778-8655-F01D4D1BE801}"/>
              </a:ext>
            </a:extLst>
          </p:cNvPr>
          <p:cNvSpPr/>
          <p:nvPr/>
        </p:nvSpPr>
        <p:spPr>
          <a:xfrm>
            <a:off x="181094" y="1486733"/>
            <a:ext cx="1759268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No Ops</a:t>
            </a:r>
            <a:endParaRPr lang="en-US" sz="1350" dirty="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8F7BCC91-50F7-9493-D55C-8DE3D921EF3F}"/>
              </a:ext>
            </a:extLst>
          </p:cNvPr>
          <p:cNvSpPr/>
          <p:nvPr/>
        </p:nvSpPr>
        <p:spPr>
          <a:xfrm>
            <a:off x="181094" y="1801535"/>
            <a:ext cx="767357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Eliminate server patching, OS updates, and infrastructure maintenance entirely.</a:t>
            </a:r>
            <a:endParaRPr lang="en-US" sz="1200" dirty="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C8FEC906-57D5-4A5F-DAC7-4AE84B2A2E2D}"/>
              </a:ext>
            </a:extLst>
          </p:cNvPr>
          <p:cNvSpPr/>
          <p:nvPr/>
        </p:nvSpPr>
        <p:spPr>
          <a:xfrm>
            <a:off x="0" y="2631638"/>
            <a:ext cx="8035766" cy="1145024"/>
          </a:xfrm>
          <a:prstGeom prst="roundRect">
            <a:avLst>
              <a:gd name="adj" fmla="val 958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DC4DDD47-BCE2-F4C0-AA85-0EEFC98BA3A9}"/>
              </a:ext>
            </a:extLst>
          </p:cNvPr>
          <p:cNvSpPr/>
          <p:nvPr/>
        </p:nvSpPr>
        <p:spPr>
          <a:xfrm>
            <a:off x="0" y="2608778"/>
            <a:ext cx="8035766" cy="91440"/>
          </a:xfrm>
          <a:prstGeom prst="roundRect">
            <a:avLst>
              <a:gd name="adj" fmla="val 72729"/>
            </a:avLst>
          </a:prstGeom>
          <a:solidFill>
            <a:srgbClr val="A95B95"/>
          </a:solidFill>
          <a:ln/>
        </p:spPr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180D0D57-2595-8EE0-308A-71D9AE4779E2}"/>
              </a:ext>
            </a:extLst>
          </p:cNvPr>
          <p:cNvSpPr/>
          <p:nvPr/>
        </p:nvSpPr>
        <p:spPr>
          <a:xfrm>
            <a:off x="3780413" y="2394228"/>
            <a:ext cx="474940" cy="474940"/>
          </a:xfrm>
          <a:prstGeom prst="roundRect">
            <a:avLst>
              <a:gd name="adj" fmla="val 192530"/>
            </a:avLst>
          </a:prstGeom>
          <a:solidFill>
            <a:srgbClr val="A95B95"/>
          </a:solidFill>
          <a:ln/>
        </p:spPr>
      </p:sp>
      <p:pic>
        <p:nvPicPr>
          <p:cNvPr id="13" name="Image 2" descr="preencoded.png">
            <a:extLst>
              <a:ext uri="{FF2B5EF4-FFF2-40B4-BE49-F238E27FC236}">
                <a16:creationId xmlns:a16="http://schemas.microsoft.com/office/drawing/2014/main" id="{AF2840A5-D04F-C6AF-D693-00BD281494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22931" y="2536627"/>
            <a:ext cx="189905" cy="189905"/>
          </a:xfrm>
          <a:prstGeom prst="rect">
            <a:avLst/>
          </a:prstGeom>
        </p:spPr>
      </p:pic>
      <p:sp>
        <p:nvSpPr>
          <p:cNvPr id="14" name="Text 9">
            <a:extLst>
              <a:ext uri="{FF2B5EF4-FFF2-40B4-BE49-F238E27FC236}">
                <a16:creationId xmlns:a16="http://schemas.microsoft.com/office/drawing/2014/main" id="{7EA48DCB-5FA6-4FBF-44F7-FFBBD3568C89}"/>
              </a:ext>
            </a:extLst>
          </p:cNvPr>
          <p:cNvSpPr/>
          <p:nvPr/>
        </p:nvSpPr>
        <p:spPr>
          <a:xfrm>
            <a:off x="181094" y="3027402"/>
            <a:ext cx="1759268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Scale to Zero</a:t>
            </a:r>
            <a:endParaRPr lang="en-US" sz="135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EEF8F038-5E46-6513-E031-CD46813BD266}"/>
              </a:ext>
            </a:extLst>
          </p:cNvPr>
          <p:cNvSpPr/>
          <p:nvPr/>
        </p:nvSpPr>
        <p:spPr>
          <a:xfrm>
            <a:off x="181094" y="3342203"/>
            <a:ext cx="767357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If no requests arrive, 0 instances run = $0 cost. Pay only when serving traffic.</a:t>
            </a:r>
            <a:endParaRPr lang="en-US" sz="1200" dirty="0"/>
          </a:p>
        </p:txBody>
      </p:sp>
      <p:sp>
        <p:nvSpPr>
          <p:cNvPr id="16" name="Shape 11">
            <a:extLst>
              <a:ext uri="{FF2B5EF4-FFF2-40B4-BE49-F238E27FC236}">
                <a16:creationId xmlns:a16="http://schemas.microsoft.com/office/drawing/2014/main" id="{F87B15EB-E609-34AE-5EF4-5E1E3730BAB6}"/>
              </a:ext>
            </a:extLst>
          </p:cNvPr>
          <p:cNvSpPr/>
          <p:nvPr/>
        </p:nvSpPr>
        <p:spPr>
          <a:xfrm>
            <a:off x="0" y="4172307"/>
            <a:ext cx="8035766" cy="1145024"/>
          </a:xfrm>
          <a:prstGeom prst="roundRect">
            <a:avLst>
              <a:gd name="adj" fmla="val 958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17" name="Shape 12">
            <a:extLst>
              <a:ext uri="{FF2B5EF4-FFF2-40B4-BE49-F238E27FC236}">
                <a16:creationId xmlns:a16="http://schemas.microsoft.com/office/drawing/2014/main" id="{C4DBB6CE-547C-A5E3-B83E-55F0183070C2}"/>
              </a:ext>
            </a:extLst>
          </p:cNvPr>
          <p:cNvSpPr/>
          <p:nvPr/>
        </p:nvSpPr>
        <p:spPr>
          <a:xfrm>
            <a:off x="0" y="4149447"/>
            <a:ext cx="8035766" cy="91440"/>
          </a:xfrm>
          <a:prstGeom prst="roundRect">
            <a:avLst>
              <a:gd name="adj" fmla="val 72729"/>
            </a:avLst>
          </a:prstGeom>
          <a:solidFill>
            <a:srgbClr val="A95B95"/>
          </a:solidFill>
          <a:ln/>
        </p:spPr>
      </p:sp>
      <p:sp>
        <p:nvSpPr>
          <p:cNvPr id="18" name="Shape 13">
            <a:extLst>
              <a:ext uri="{FF2B5EF4-FFF2-40B4-BE49-F238E27FC236}">
                <a16:creationId xmlns:a16="http://schemas.microsoft.com/office/drawing/2014/main" id="{87A82AD8-482F-567B-F904-19DC2B5E2DCC}"/>
              </a:ext>
            </a:extLst>
          </p:cNvPr>
          <p:cNvSpPr/>
          <p:nvPr/>
        </p:nvSpPr>
        <p:spPr>
          <a:xfrm>
            <a:off x="3780413" y="3934897"/>
            <a:ext cx="474940" cy="474940"/>
          </a:xfrm>
          <a:prstGeom prst="roundRect">
            <a:avLst>
              <a:gd name="adj" fmla="val 192530"/>
            </a:avLst>
          </a:prstGeom>
          <a:solidFill>
            <a:srgbClr val="A95B95"/>
          </a:solidFill>
          <a:ln/>
        </p:spPr>
      </p:sp>
      <p:pic>
        <p:nvPicPr>
          <p:cNvPr id="19" name="Image 3" descr="preencoded.png">
            <a:extLst>
              <a:ext uri="{FF2B5EF4-FFF2-40B4-BE49-F238E27FC236}">
                <a16:creationId xmlns:a16="http://schemas.microsoft.com/office/drawing/2014/main" id="{340162E1-0601-D547-8473-AF1C6BC4D2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22931" y="4077295"/>
            <a:ext cx="189905" cy="189905"/>
          </a:xfrm>
          <a:prstGeom prst="rect">
            <a:avLst/>
          </a:prstGeom>
        </p:spPr>
      </p:pic>
      <p:sp>
        <p:nvSpPr>
          <p:cNvPr id="20" name="Text 14">
            <a:extLst>
              <a:ext uri="{FF2B5EF4-FFF2-40B4-BE49-F238E27FC236}">
                <a16:creationId xmlns:a16="http://schemas.microsoft.com/office/drawing/2014/main" id="{7AD6E46F-71EB-7F3A-CA90-11C8C7D15F88}"/>
              </a:ext>
            </a:extLst>
          </p:cNvPr>
          <p:cNvSpPr/>
          <p:nvPr/>
        </p:nvSpPr>
        <p:spPr>
          <a:xfrm>
            <a:off x="181094" y="4568071"/>
            <a:ext cx="1759268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Fast Autoscaling</a:t>
            </a:r>
            <a:endParaRPr lang="en-US" sz="1350" dirty="0"/>
          </a:p>
        </p:txBody>
      </p:sp>
      <p:sp>
        <p:nvSpPr>
          <p:cNvPr id="21" name="Text 15">
            <a:extLst>
              <a:ext uri="{FF2B5EF4-FFF2-40B4-BE49-F238E27FC236}">
                <a16:creationId xmlns:a16="http://schemas.microsoft.com/office/drawing/2014/main" id="{055F74ED-D34D-1E1F-5BDE-5B328293A543}"/>
              </a:ext>
            </a:extLst>
          </p:cNvPr>
          <p:cNvSpPr/>
          <p:nvPr/>
        </p:nvSpPr>
        <p:spPr>
          <a:xfrm>
            <a:off x="181094" y="4882872"/>
            <a:ext cx="767357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Scales up instantly when traffic spikes—handle sudden demand without pre-provisioning.</a:t>
            </a:r>
            <a:endParaRPr lang="en-US" sz="1200" dirty="0"/>
          </a:p>
        </p:txBody>
      </p:sp>
      <p:sp>
        <p:nvSpPr>
          <p:cNvPr id="22" name="Shape 16">
            <a:extLst>
              <a:ext uri="{FF2B5EF4-FFF2-40B4-BE49-F238E27FC236}">
                <a16:creationId xmlns:a16="http://schemas.microsoft.com/office/drawing/2014/main" id="{D8491D8B-6A0E-C982-502F-4E838D3B7FF2}"/>
              </a:ext>
            </a:extLst>
          </p:cNvPr>
          <p:cNvSpPr/>
          <p:nvPr/>
        </p:nvSpPr>
        <p:spPr>
          <a:xfrm>
            <a:off x="0" y="5712976"/>
            <a:ext cx="8035766" cy="1145024"/>
          </a:xfrm>
          <a:prstGeom prst="roundRect">
            <a:avLst>
              <a:gd name="adj" fmla="val 9583"/>
            </a:avLst>
          </a:prstGeom>
          <a:solidFill>
            <a:srgbClr val="0B0C23">
              <a:alpha val="95000"/>
            </a:srgbClr>
          </a:solidFill>
          <a:ln/>
        </p:spPr>
      </p:sp>
      <p:sp>
        <p:nvSpPr>
          <p:cNvPr id="23" name="Shape 17">
            <a:extLst>
              <a:ext uri="{FF2B5EF4-FFF2-40B4-BE49-F238E27FC236}">
                <a16:creationId xmlns:a16="http://schemas.microsoft.com/office/drawing/2014/main" id="{33513325-751F-9BCF-7C5D-49F6206FF725}"/>
              </a:ext>
            </a:extLst>
          </p:cNvPr>
          <p:cNvSpPr/>
          <p:nvPr/>
        </p:nvSpPr>
        <p:spPr>
          <a:xfrm>
            <a:off x="0" y="5690116"/>
            <a:ext cx="8035766" cy="91440"/>
          </a:xfrm>
          <a:prstGeom prst="roundRect">
            <a:avLst>
              <a:gd name="adj" fmla="val 72729"/>
            </a:avLst>
          </a:prstGeom>
          <a:solidFill>
            <a:srgbClr val="A95B95"/>
          </a:solidFill>
          <a:ln/>
        </p:spPr>
      </p:sp>
      <p:sp>
        <p:nvSpPr>
          <p:cNvPr id="24" name="Shape 18">
            <a:extLst>
              <a:ext uri="{FF2B5EF4-FFF2-40B4-BE49-F238E27FC236}">
                <a16:creationId xmlns:a16="http://schemas.microsoft.com/office/drawing/2014/main" id="{F67C2978-3964-7585-D0AA-316CC01AD1F2}"/>
              </a:ext>
            </a:extLst>
          </p:cNvPr>
          <p:cNvSpPr/>
          <p:nvPr/>
        </p:nvSpPr>
        <p:spPr>
          <a:xfrm>
            <a:off x="3780413" y="5475565"/>
            <a:ext cx="474940" cy="474940"/>
          </a:xfrm>
          <a:prstGeom prst="roundRect">
            <a:avLst>
              <a:gd name="adj" fmla="val 192530"/>
            </a:avLst>
          </a:prstGeom>
          <a:solidFill>
            <a:srgbClr val="A95B95"/>
          </a:solidFill>
          <a:ln/>
        </p:spPr>
      </p:sp>
      <p:pic>
        <p:nvPicPr>
          <p:cNvPr id="25" name="Image 4" descr="preencoded.png">
            <a:extLst>
              <a:ext uri="{FF2B5EF4-FFF2-40B4-BE49-F238E27FC236}">
                <a16:creationId xmlns:a16="http://schemas.microsoft.com/office/drawing/2014/main" id="{69923839-AABB-E887-3BE8-84EBD218EED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22931" y="5617964"/>
            <a:ext cx="189905" cy="189905"/>
          </a:xfrm>
          <a:prstGeom prst="rect">
            <a:avLst/>
          </a:prstGeom>
        </p:spPr>
      </p:pic>
      <p:sp>
        <p:nvSpPr>
          <p:cNvPr id="26" name="Text 19">
            <a:extLst>
              <a:ext uri="{FF2B5EF4-FFF2-40B4-BE49-F238E27FC236}">
                <a16:creationId xmlns:a16="http://schemas.microsoft.com/office/drawing/2014/main" id="{FB275EE1-C6B0-59F4-B49F-78BA68768A1A}"/>
              </a:ext>
            </a:extLst>
          </p:cNvPr>
          <p:cNvSpPr/>
          <p:nvPr/>
        </p:nvSpPr>
        <p:spPr>
          <a:xfrm>
            <a:off x="181094" y="6108740"/>
            <a:ext cx="1759268" cy="219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Stateless</a:t>
            </a:r>
            <a:endParaRPr lang="en-US" sz="1350" dirty="0"/>
          </a:p>
        </p:txBody>
      </p:sp>
      <p:sp>
        <p:nvSpPr>
          <p:cNvPr id="27" name="Text 20">
            <a:extLst>
              <a:ext uri="{FF2B5EF4-FFF2-40B4-BE49-F238E27FC236}">
                <a16:creationId xmlns:a16="http://schemas.microsoft.com/office/drawing/2014/main" id="{FC5D1A27-4600-6E8B-C476-419724DDE90F}"/>
              </a:ext>
            </a:extLst>
          </p:cNvPr>
          <p:cNvSpPr/>
          <p:nvPr/>
        </p:nvSpPr>
        <p:spPr>
          <a:xfrm>
            <a:off x="181094" y="6423541"/>
            <a:ext cx="7673578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Perfect architecture for REST APIs and AI inference endpoints requiring horizontal scaling.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59174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80B6C-1E5F-3171-FC27-45C0E14DE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20B1043-06F2-2235-078B-0D51D0E30C87}"/>
              </a:ext>
            </a:extLst>
          </p:cNvPr>
          <p:cNvSpPr/>
          <p:nvPr/>
        </p:nvSpPr>
        <p:spPr>
          <a:xfrm>
            <a:off x="198100" y="148750"/>
            <a:ext cx="5272088" cy="384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Decision Matrix: Serverless vs. VMs</a:t>
            </a:r>
            <a:endParaRPr lang="en-US" sz="2400" dirty="0"/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75881B65-0156-4E74-C1F7-DC1D9CED8969}"/>
              </a:ext>
            </a:extLst>
          </p:cNvPr>
          <p:cNvSpPr/>
          <p:nvPr/>
        </p:nvSpPr>
        <p:spPr>
          <a:xfrm>
            <a:off x="198100" y="879556"/>
            <a:ext cx="2501622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Choose Serverless (Cloud Run) if:</a:t>
            </a:r>
            <a:endParaRPr lang="en-US" sz="12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224DFD44-376E-B3F1-A27C-3FD48D50079B}"/>
              </a:ext>
            </a:extLst>
          </p:cNvPr>
          <p:cNvSpPr/>
          <p:nvPr/>
        </p:nvSpPr>
        <p:spPr>
          <a:xfrm>
            <a:off x="198100" y="1210311"/>
            <a:ext cx="66615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Your app is </a:t>
            </a: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stateless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(Web API, Microservice)</a:t>
            </a:r>
            <a:endParaRPr lang="en-US" sz="1050" dirty="0"/>
          </a:p>
        </p:txBody>
      </p:sp>
      <p:sp>
        <p:nvSpPr>
          <p:cNvPr id="5" name="Text 3">
            <a:extLst>
              <a:ext uri="{FF2B5EF4-FFF2-40B4-BE49-F238E27FC236}">
                <a16:creationId xmlns:a16="http://schemas.microsoft.com/office/drawing/2014/main" id="{75C49069-64E5-84CE-51C7-FC910BFD55B8}"/>
              </a:ext>
            </a:extLst>
          </p:cNvPr>
          <p:cNvSpPr/>
          <p:nvPr/>
        </p:nvSpPr>
        <p:spPr>
          <a:xfrm>
            <a:off x="198100" y="1480226"/>
            <a:ext cx="66615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Traffic is </a:t>
            </a: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bursty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or unpredictable</a:t>
            </a:r>
            <a:endParaRPr lang="en-US" sz="1050" dirty="0"/>
          </a:p>
        </p:txBody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285923CB-A2EF-E953-0E69-C96041DF9D10}"/>
              </a:ext>
            </a:extLst>
          </p:cNvPr>
          <p:cNvSpPr/>
          <p:nvPr/>
        </p:nvSpPr>
        <p:spPr>
          <a:xfrm>
            <a:off x="198100" y="1750141"/>
            <a:ext cx="66615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 want to </a:t>
            </a: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minimize ops overhead</a:t>
            </a:r>
            <a:endParaRPr lang="en-US" sz="105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13A1C32-BD2F-F295-1E70-0D29BC6E0EA4}"/>
              </a:ext>
            </a:extLst>
          </p:cNvPr>
          <p:cNvSpPr/>
          <p:nvPr/>
        </p:nvSpPr>
        <p:spPr>
          <a:xfrm>
            <a:off x="198100" y="2020055"/>
            <a:ext cx="66615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Request duration is under 60 minutes</a:t>
            </a:r>
            <a:endParaRPr lang="en-US" sz="105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67740929-0C4F-EC92-0A6C-104A99B0932F}"/>
              </a:ext>
            </a:extLst>
          </p:cNvPr>
          <p:cNvSpPr/>
          <p:nvPr/>
        </p:nvSpPr>
        <p:spPr>
          <a:xfrm>
            <a:off x="198100" y="2289970"/>
            <a:ext cx="66615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Cost optimization is a priority</a:t>
            </a:r>
            <a:endParaRPr lang="en-US" sz="1050" dirty="0"/>
          </a:p>
        </p:txBody>
      </p:sp>
      <p:pic>
        <p:nvPicPr>
          <p:cNvPr id="9" name="Image 0" descr="preencoded.png">
            <a:extLst>
              <a:ext uri="{FF2B5EF4-FFF2-40B4-BE49-F238E27FC236}">
                <a16:creationId xmlns:a16="http://schemas.microsoft.com/office/drawing/2014/main" id="{B5646DCD-A12B-B9D2-23B2-EA63C67F6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080" y="3070745"/>
            <a:ext cx="3234005" cy="3234005"/>
          </a:xfrm>
          <a:prstGeom prst="rect">
            <a:avLst/>
          </a:prstGeom>
        </p:spPr>
      </p:pic>
      <p:sp>
        <p:nvSpPr>
          <p:cNvPr id="10" name="Text 7">
            <a:extLst>
              <a:ext uri="{FF2B5EF4-FFF2-40B4-BE49-F238E27FC236}">
                <a16:creationId xmlns:a16="http://schemas.microsoft.com/office/drawing/2014/main" id="{E82CF3DC-286E-7879-EF6D-C4D2CA859D5F}"/>
              </a:ext>
            </a:extLst>
          </p:cNvPr>
          <p:cNvSpPr/>
          <p:nvPr/>
        </p:nvSpPr>
        <p:spPr>
          <a:xfrm>
            <a:off x="7205167" y="879556"/>
            <a:ext cx="1538764" cy="192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Choose VMs/GKE if:</a:t>
            </a:r>
            <a:endParaRPr lang="en-US" sz="120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774EAD37-6905-393A-10DB-0C9DE5EBE5CD}"/>
              </a:ext>
            </a:extLst>
          </p:cNvPr>
          <p:cNvSpPr/>
          <p:nvPr/>
        </p:nvSpPr>
        <p:spPr>
          <a:xfrm>
            <a:off x="7205167" y="1210311"/>
            <a:ext cx="66615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 need </a:t>
            </a: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specific OS kernel control</a:t>
            </a:r>
            <a:endParaRPr lang="en-US" sz="105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465006CB-52D5-7BBC-7454-20297A07C313}"/>
              </a:ext>
            </a:extLst>
          </p:cNvPr>
          <p:cNvSpPr/>
          <p:nvPr/>
        </p:nvSpPr>
        <p:spPr>
          <a:xfrm>
            <a:off x="7205167" y="1480226"/>
            <a:ext cx="66615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Workloads are </a:t>
            </a: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long-running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background processes (days/weeks)</a:t>
            </a:r>
            <a:endParaRPr lang="en-US" sz="105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B06C8323-C49E-C5A2-21A1-9A2757E4AED8}"/>
              </a:ext>
            </a:extLst>
          </p:cNvPr>
          <p:cNvSpPr/>
          <p:nvPr/>
        </p:nvSpPr>
        <p:spPr>
          <a:xfrm>
            <a:off x="7205167" y="1750141"/>
            <a:ext cx="66615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You have </a:t>
            </a:r>
            <a:r>
              <a:rPr lang="en-US" sz="10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legacy monolithic</a:t>
            </a: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apps that can't be containerized easily</a:t>
            </a:r>
            <a:endParaRPr lang="en-US" sz="10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232D2E53-595C-CD4B-9BD9-1E1B1E86D8DB}"/>
              </a:ext>
            </a:extLst>
          </p:cNvPr>
          <p:cNvSpPr/>
          <p:nvPr/>
        </p:nvSpPr>
        <p:spPr>
          <a:xfrm>
            <a:off x="7205167" y="2020055"/>
            <a:ext cx="66615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Require persistent local storage</a:t>
            </a:r>
            <a:endParaRPr lang="en-US" sz="1050" dirty="0"/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EBEF810F-01AB-155D-ED4E-7BE3CE6E2953}"/>
              </a:ext>
            </a:extLst>
          </p:cNvPr>
          <p:cNvSpPr/>
          <p:nvPr/>
        </p:nvSpPr>
        <p:spPr>
          <a:xfrm>
            <a:off x="7205167" y="2289970"/>
            <a:ext cx="6661547" cy="221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sz="10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Need specialized networking configurations</a:t>
            </a:r>
            <a:endParaRPr lang="en-US" sz="1050" dirty="0"/>
          </a:p>
        </p:txBody>
      </p:sp>
      <p:pic>
        <p:nvPicPr>
          <p:cNvPr id="16" name="Image 1" descr="preencoded.png">
            <a:extLst>
              <a:ext uri="{FF2B5EF4-FFF2-40B4-BE49-F238E27FC236}">
                <a16:creationId xmlns:a16="http://schemas.microsoft.com/office/drawing/2014/main" id="{80F5129C-5AB2-21E7-6DBB-B1599298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5167" y="2907067"/>
            <a:ext cx="3234005" cy="3234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558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78A52F-A5DE-4644-101C-F8A1EB289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38FE8CA-3542-6BB0-0D53-CBACFD08CF4E}"/>
              </a:ext>
            </a:extLst>
          </p:cNvPr>
          <p:cNvSpPr/>
          <p:nvPr/>
        </p:nvSpPr>
        <p:spPr>
          <a:xfrm>
            <a:off x="168002" y="263836"/>
            <a:ext cx="960786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Service Equivalents Across Vendors</a:t>
            </a:r>
            <a:endParaRPr lang="en-US" sz="4300" dirty="0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931B2A24-63C5-C87F-119D-C4AF4081F5F5}"/>
              </a:ext>
            </a:extLst>
          </p:cNvPr>
          <p:cNvSpPr/>
          <p:nvPr/>
        </p:nvSpPr>
        <p:spPr>
          <a:xfrm>
            <a:off x="168002" y="1392759"/>
            <a:ext cx="12902327" cy="4976098"/>
          </a:xfrm>
          <a:prstGeom prst="roundRect">
            <a:avLst>
              <a:gd name="adj" fmla="val 208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07FDD8FD-3328-6186-2D07-6EA85CC1BA72}"/>
              </a:ext>
            </a:extLst>
          </p:cNvPr>
          <p:cNvSpPr/>
          <p:nvPr/>
        </p:nvSpPr>
        <p:spPr>
          <a:xfrm>
            <a:off x="168002" y="1210474"/>
            <a:ext cx="11840756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>
            <a:extLst>
              <a:ext uri="{FF2B5EF4-FFF2-40B4-BE49-F238E27FC236}">
                <a16:creationId xmlns:a16="http://schemas.microsoft.com/office/drawing/2014/main" id="{77FE3DFB-C367-985B-783A-2988A9FD4713}"/>
              </a:ext>
            </a:extLst>
          </p:cNvPr>
          <p:cNvSpPr/>
          <p:nvPr/>
        </p:nvSpPr>
        <p:spPr>
          <a:xfrm>
            <a:off x="430296" y="1563733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Capability</a:t>
            </a:r>
            <a:endParaRPr lang="en-US" sz="19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8A3A441-9337-2DE3-B40E-1AFBB223E06A}"/>
              </a:ext>
            </a:extLst>
          </p:cNvPr>
          <p:cNvSpPr/>
          <p:nvPr/>
        </p:nvSpPr>
        <p:spPr>
          <a:xfrm>
            <a:off x="3652008" y="1563733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Google Cloud (GCP)</a:t>
            </a:r>
            <a:endParaRPr lang="en-US" sz="1900" dirty="0"/>
          </a:p>
        </p:txBody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C835C22F-482D-39A3-12D8-FD5A35E13FB1}"/>
              </a:ext>
            </a:extLst>
          </p:cNvPr>
          <p:cNvSpPr/>
          <p:nvPr/>
        </p:nvSpPr>
        <p:spPr>
          <a:xfrm>
            <a:off x="6869911" y="1563733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AWS</a:t>
            </a:r>
            <a:endParaRPr lang="en-US" sz="1900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09835FBB-2DFA-76E5-FB20-BDE0898C09CC}"/>
              </a:ext>
            </a:extLst>
          </p:cNvPr>
          <p:cNvSpPr/>
          <p:nvPr/>
        </p:nvSpPr>
        <p:spPr>
          <a:xfrm>
            <a:off x="10087813" y="1563733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Azure</a:t>
            </a:r>
            <a:endParaRPr lang="en-US" sz="1900" dirty="0"/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AAFD5AD4-7C3C-23D2-B5D6-B6AE3AFB5EF8}"/>
              </a:ext>
            </a:extLst>
          </p:cNvPr>
          <p:cNvSpPr/>
          <p:nvPr/>
        </p:nvSpPr>
        <p:spPr>
          <a:xfrm>
            <a:off x="168002" y="1916991"/>
            <a:ext cx="11840756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CE922713-F258-24D5-5115-68F1BE952F3A}"/>
              </a:ext>
            </a:extLst>
          </p:cNvPr>
          <p:cNvSpPr/>
          <p:nvPr/>
        </p:nvSpPr>
        <p:spPr>
          <a:xfrm>
            <a:off x="430296" y="2270250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Serverless Containers</a:t>
            </a:r>
            <a:endParaRPr lang="en-US" sz="1900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8D678219-6599-EA72-128F-04E9BAB6D540}"/>
              </a:ext>
            </a:extLst>
          </p:cNvPr>
          <p:cNvSpPr/>
          <p:nvPr/>
        </p:nvSpPr>
        <p:spPr>
          <a:xfrm>
            <a:off x="3652008" y="2270250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Cloud Run</a:t>
            </a:r>
            <a:endParaRPr lang="en-US" sz="1900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DE96276D-82A4-4418-C374-9882E357192A}"/>
              </a:ext>
            </a:extLst>
          </p:cNvPr>
          <p:cNvSpPr/>
          <p:nvPr/>
        </p:nvSpPr>
        <p:spPr>
          <a:xfrm>
            <a:off x="6869911" y="2270250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AWS Fargate</a:t>
            </a:r>
            <a:endParaRPr lang="en-US" sz="1900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E4F94621-CA9C-8216-1C9B-331C10493D75}"/>
              </a:ext>
            </a:extLst>
          </p:cNvPr>
          <p:cNvSpPr/>
          <p:nvPr/>
        </p:nvSpPr>
        <p:spPr>
          <a:xfrm>
            <a:off x="10087813" y="2270250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Container Apps</a:t>
            </a:r>
            <a:endParaRPr lang="en-US" sz="1900" dirty="0"/>
          </a:p>
        </p:txBody>
      </p:sp>
      <p:sp>
        <p:nvSpPr>
          <p:cNvPr id="15" name="Shape 13">
            <a:extLst>
              <a:ext uri="{FF2B5EF4-FFF2-40B4-BE49-F238E27FC236}">
                <a16:creationId xmlns:a16="http://schemas.microsoft.com/office/drawing/2014/main" id="{3C68D7BE-5B83-EC71-1C63-91531B86C957}"/>
              </a:ext>
            </a:extLst>
          </p:cNvPr>
          <p:cNvSpPr/>
          <p:nvPr/>
        </p:nvSpPr>
        <p:spPr>
          <a:xfrm>
            <a:off x="168002" y="2623508"/>
            <a:ext cx="11840756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3F46052F-33D9-495F-1C6B-CE90E52FF941}"/>
              </a:ext>
            </a:extLst>
          </p:cNvPr>
          <p:cNvSpPr/>
          <p:nvPr/>
        </p:nvSpPr>
        <p:spPr>
          <a:xfrm>
            <a:off x="430296" y="2976767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Functions</a:t>
            </a:r>
            <a:endParaRPr lang="en-US" sz="1900" dirty="0"/>
          </a:p>
        </p:txBody>
      </p:sp>
      <p:sp>
        <p:nvSpPr>
          <p:cNvPr id="17" name="Text 15">
            <a:extLst>
              <a:ext uri="{FF2B5EF4-FFF2-40B4-BE49-F238E27FC236}">
                <a16:creationId xmlns:a16="http://schemas.microsoft.com/office/drawing/2014/main" id="{6E4BC6BD-E992-A1CE-645B-32473C5FCD26}"/>
              </a:ext>
            </a:extLst>
          </p:cNvPr>
          <p:cNvSpPr/>
          <p:nvPr/>
        </p:nvSpPr>
        <p:spPr>
          <a:xfrm>
            <a:off x="3652008" y="2976767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Cloud Functions</a:t>
            </a:r>
            <a:endParaRPr lang="en-US" sz="1900" dirty="0"/>
          </a:p>
        </p:txBody>
      </p:sp>
      <p:sp>
        <p:nvSpPr>
          <p:cNvPr id="18" name="Text 16">
            <a:extLst>
              <a:ext uri="{FF2B5EF4-FFF2-40B4-BE49-F238E27FC236}">
                <a16:creationId xmlns:a16="http://schemas.microsoft.com/office/drawing/2014/main" id="{1C48F4A3-289C-6ABE-22E9-7C59EFC7A427}"/>
              </a:ext>
            </a:extLst>
          </p:cNvPr>
          <p:cNvSpPr/>
          <p:nvPr/>
        </p:nvSpPr>
        <p:spPr>
          <a:xfrm>
            <a:off x="6869911" y="2976767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AWS Lambda</a:t>
            </a:r>
            <a:endParaRPr lang="en-US" sz="1900" dirty="0"/>
          </a:p>
        </p:txBody>
      </p:sp>
      <p:sp>
        <p:nvSpPr>
          <p:cNvPr id="19" name="Text 17">
            <a:extLst>
              <a:ext uri="{FF2B5EF4-FFF2-40B4-BE49-F238E27FC236}">
                <a16:creationId xmlns:a16="http://schemas.microsoft.com/office/drawing/2014/main" id="{79FA7844-5F70-CB19-A4A6-37A8CC20C889}"/>
              </a:ext>
            </a:extLst>
          </p:cNvPr>
          <p:cNvSpPr/>
          <p:nvPr/>
        </p:nvSpPr>
        <p:spPr>
          <a:xfrm>
            <a:off x="10087813" y="2976767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Azure Functions</a:t>
            </a:r>
            <a:endParaRPr lang="en-US" sz="1900" dirty="0"/>
          </a:p>
        </p:txBody>
      </p:sp>
      <p:sp>
        <p:nvSpPr>
          <p:cNvPr id="20" name="Shape 18">
            <a:extLst>
              <a:ext uri="{FF2B5EF4-FFF2-40B4-BE49-F238E27FC236}">
                <a16:creationId xmlns:a16="http://schemas.microsoft.com/office/drawing/2014/main" id="{91E54327-6751-8CAB-CAD6-FBDDDDD39F8B}"/>
              </a:ext>
            </a:extLst>
          </p:cNvPr>
          <p:cNvSpPr/>
          <p:nvPr/>
        </p:nvSpPr>
        <p:spPr>
          <a:xfrm>
            <a:off x="168002" y="3330025"/>
            <a:ext cx="11840756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>
            <a:extLst>
              <a:ext uri="{FF2B5EF4-FFF2-40B4-BE49-F238E27FC236}">
                <a16:creationId xmlns:a16="http://schemas.microsoft.com/office/drawing/2014/main" id="{0E7DA36A-BA4F-3829-8B96-BC372A96AC3E}"/>
              </a:ext>
            </a:extLst>
          </p:cNvPr>
          <p:cNvSpPr/>
          <p:nvPr/>
        </p:nvSpPr>
        <p:spPr>
          <a:xfrm>
            <a:off x="430296" y="3683283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Registry</a:t>
            </a:r>
            <a:endParaRPr lang="en-US" sz="1900" dirty="0"/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4E933543-C15F-B6A2-C199-678E80ACC91A}"/>
              </a:ext>
            </a:extLst>
          </p:cNvPr>
          <p:cNvSpPr/>
          <p:nvPr/>
        </p:nvSpPr>
        <p:spPr>
          <a:xfrm>
            <a:off x="3652008" y="3683283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Artifact Registry</a:t>
            </a:r>
            <a:endParaRPr lang="en-US" sz="1900" dirty="0"/>
          </a:p>
        </p:txBody>
      </p:sp>
      <p:sp>
        <p:nvSpPr>
          <p:cNvPr id="23" name="Text 21">
            <a:extLst>
              <a:ext uri="{FF2B5EF4-FFF2-40B4-BE49-F238E27FC236}">
                <a16:creationId xmlns:a16="http://schemas.microsoft.com/office/drawing/2014/main" id="{15AC140D-20C6-DA6E-C908-DA1AD4F2A2C2}"/>
              </a:ext>
            </a:extLst>
          </p:cNvPr>
          <p:cNvSpPr/>
          <p:nvPr/>
        </p:nvSpPr>
        <p:spPr>
          <a:xfrm>
            <a:off x="6869911" y="3683283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ECR</a:t>
            </a:r>
            <a:endParaRPr lang="en-US" sz="1900" dirty="0"/>
          </a:p>
        </p:txBody>
      </p:sp>
      <p:sp>
        <p:nvSpPr>
          <p:cNvPr id="24" name="Text 22">
            <a:extLst>
              <a:ext uri="{FF2B5EF4-FFF2-40B4-BE49-F238E27FC236}">
                <a16:creationId xmlns:a16="http://schemas.microsoft.com/office/drawing/2014/main" id="{AE2E3636-1BB8-003D-8306-836A062B721E}"/>
              </a:ext>
            </a:extLst>
          </p:cNvPr>
          <p:cNvSpPr/>
          <p:nvPr/>
        </p:nvSpPr>
        <p:spPr>
          <a:xfrm>
            <a:off x="10087813" y="3683283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ACR</a:t>
            </a:r>
            <a:endParaRPr lang="en-US" sz="1900" dirty="0"/>
          </a:p>
        </p:txBody>
      </p:sp>
      <p:sp>
        <p:nvSpPr>
          <p:cNvPr id="25" name="Shape 23">
            <a:extLst>
              <a:ext uri="{FF2B5EF4-FFF2-40B4-BE49-F238E27FC236}">
                <a16:creationId xmlns:a16="http://schemas.microsoft.com/office/drawing/2014/main" id="{C290FB27-6274-44C0-45B0-1DF03BF7B5AC}"/>
              </a:ext>
            </a:extLst>
          </p:cNvPr>
          <p:cNvSpPr/>
          <p:nvPr/>
        </p:nvSpPr>
        <p:spPr>
          <a:xfrm>
            <a:off x="168002" y="4036542"/>
            <a:ext cx="11840756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4">
            <a:extLst>
              <a:ext uri="{FF2B5EF4-FFF2-40B4-BE49-F238E27FC236}">
                <a16:creationId xmlns:a16="http://schemas.microsoft.com/office/drawing/2014/main" id="{866860E4-A5BF-4E56-A47A-6399F8C0FA1C}"/>
              </a:ext>
            </a:extLst>
          </p:cNvPr>
          <p:cNvSpPr/>
          <p:nvPr/>
        </p:nvSpPr>
        <p:spPr>
          <a:xfrm>
            <a:off x="430296" y="4389800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CI/CD</a:t>
            </a:r>
            <a:endParaRPr lang="en-US" sz="1900" dirty="0"/>
          </a:p>
        </p:txBody>
      </p:sp>
      <p:sp>
        <p:nvSpPr>
          <p:cNvPr id="27" name="Text 25">
            <a:extLst>
              <a:ext uri="{FF2B5EF4-FFF2-40B4-BE49-F238E27FC236}">
                <a16:creationId xmlns:a16="http://schemas.microsoft.com/office/drawing/2014/main" id="{EE2AD13F-E73D-51A3-F9D0-BF0FC2A4FC0F}"/>
              </a:ext>
            </a:extLst>
          </p:cNvPr>
          <p:cNvSpPr/>
          <p:nvPr/>
        </p:nvSpPr>
        <p:spPr>
          <a:xfrm>
            <a:off x="3652008" y="4389800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Cloud Build</a:t>
            </a:r>
            <a:endParaRPr lang="en-US" sz="1900" dirty="0"/>
          </a:p>
        </p:txBody>
      </p:sp>
      <p:sp>
        <p:nvSpPr>
          <p:cNvPr id="28" name="Text 26">
            <a:extLst>
              <a:ext uri="{FF2B5EF4-FFF2-40B4-BE49-F238E27FC236}">
                <a16:creationId xmlns:a16="http://schemas.microsoft.com/office/drawing/2014/main" id="{487D3A3B-9768-948E-1230-4663A002FB5B}"/>
              </a:ext>
            </a:extLst>
          </p:cNvPr>
          <p:cNvSpPr/>
          <p:nvPr/>
        </p:nvSpPr>
        <p:spPr>
          <a:xfrm>
            <a:off x="6869911" y="4389800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CodePipeline</a:t>
            </a:r>
            <a:endParaRPr lang="en-US" sz="1900" dirty="0"/>
          </a:p>
        </p:txBody>
      </p:sp>
      <p:sp>
        <p:nvSpPr>
          <p:cNvPr id="29" name="Text 27">
            <a:extLst>
              <a:ext uri="{FF2B5EF4-FFF2-40B4-BE49-F238E27FC236}">
                <a16:creationId xmlns:a16="http://schemas.microsoft.com/office/drawing/2014/main" id="{8BE26A4A-DDBA-B71C-6B8D-F1BE2EA5D463}"/>
              </a:ext>
            </a:extLst>
          </p:cNvPr>
          <p:cNvSpPr/>
          <p:nvPr/>
        </p:nvSpPr>
        <p:spPr>
          <a:xfrm>
            <a:off x="10087813" y="4389800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Azure DevOps</a:t>
            </a:r>
            <a:endParaRPr lang="en-US" sz="1900" dirty="0"/>
          </a:p>
        </p:txBody>
      </p:sp>
      <p:sp>
        <p:nvSpPr>
          <p:cNvPr id="30" name="Shape 28">
            <a:extLst>
              <a:ext uri="{FF2B5EF4-FFF2-40B4-BE49-F238E27FC236}">
                <a16:creationId xmlns:a16="http://schemas.microsoft.com/office/drawing/2014/main" id="{D6C59A1A-E3A0-56E0-05A9-7164663C0598}"/>
              </a:ext>
            </a:extLst>
          </p:cNvPr>
          <p:cNvSpPr/>
          <p:nvPr/>
        </p:nvSpPr>
        <p:spPr>
          <a:xfrm>
            <a:off x="168002" y="4743058"/>
            <a:ext cx="11840756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1" name="Text 29">
            <a:extLst>
              <a:ext uri="{FF2B5EF4-FFF2-40B4-BE49-F238E27FC236}">
                <a16:creationId xmlns:a16="http://schemas.microsoft.com/office/drawing/2014/main" id="{14371D8D-D9D9-8AA6-84E1-0118EBC48FCF}"/>
              </a:ext>
            </a:extLst>
          </p:cNvPr>
          <p:cNvSpPr/>
          <p:nvPr/>
        </p:nvSpPr>
        <p:spPr>
          <a:xfrm>
            <a:off x="430296" y="5096317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Identity &amp; Access</a:t>
            </a:r>
            <a:endParaRPr lang="en-US" sz="1900" dirty="0"/>
          </a:p>
        </p:txBody>
      </p:sp>
      <p:sp>
        <p:nvSpPr>
          <p:cNvPr id="32" name="Text 30">
            <a:extLst>
              <a:ext uri="{FF2B5EF4-FFF2-40B4-BE49-F238E27FC236}">
                <a16:creationId xmlns:a16="http://schemas.microsoft.com/office/drawing/2014/main" id="{D64F04FA-CDA2-CF99-D5E2-F1F5A1FB367D}"/>
              </a:ext>
            </a:extLst>
          </p:cNvPr>
          <p:cNvSpPr/>
          <p:nvPr/>
        </p:nvSpPr>
        <p:spPr>
          <a:xfrm>
            <a:off x="3652008" y="5096317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Cloud IAM</a:t>
            </a:r>
            <a:endParaRPr lang="en-US" sz="1900" dirty="0"/>
          </a:p>
        </p:txBody>
      </p:sp>
      <p:sp>
        <p:nvSpPr>
          <p:cNvPr id="33" name="Text 31">
            <a:extLst>
              <a:ext uri="{FF2B5EF4-FFF2-40B4-BE49-F238E27FC236}">
                <a16:creationId xmlns:a16="http://schemas.microsoft.com/office/drawing/2014/main" id="{30EA7ABB-A3B8-2691-49DE-CDF0EB778822}"/>
              </a:ext>
            </a:extLst>
          </p:cNvPr>
          <p:cNvSpPr/>
          <p:nvPr/>
        </p:nvSpPr>
        <p:spPr>
          <a:xfrm>
            <a:off x="6869911" y="5096317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AWS IAM</a:t>
            </a:r>
            <a:endParaRPr lang="en-US" sz="1900" dirty="0"/>
          </a:p>
        </p:txBody>
      </p:sp>
      <p:sp>
        <p:nvSpPr>
          <p:cNvPr id="34" name="Text 32">
            <a:extLst>
              <a:ext uri="{FF2B5EF4-FFF2-40B4-BE49-F238E27FC236}">
                <a16:creationId xmlns:a16="http://schemas.microsoft.com/office/drawing/2014/main" id="{4DE3DB8B-AF6F-6FAE-99C2-F08222411D41}"/>
              </a:ext>
            </a:extLst>
          </p:cNvPr>
          <p:cNvSpPr/>
          <p:nvPr/>
        </p:nvSpPr>
        <p:spPr>
          <a:xfrm>
            <a:off x="10087813" y="5096317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Azure AD</a:t>
            </a:r>
            <a:endParaRPr lang="en-US" sz="1900" dirty="0"/>
          </a:p>
        </p:txBody>
      </p:sp>
      <p:sp>
        <p:nvSpPr>
          <p:cNvPr id="35" name="Shape 33">
            <a:extLst>
              <a:ext uri="{FF2B5EF4-FFF2-40B4-BE49-F238E27FC236}">
                <a16:creationId xmlns:a16="http://schemas.microsoft.com/office/drawing/2014/main" id="{89F354CE-D09F-69EF-9703-DAD277753F95}"/>
              </a:ext>
            </a:extLst>
          </p:cNvPr>
          <p:cNvSpPr/>
          <p:nvPr/>
        </p:nvSpPr>
        <p:spPr>
          <a:xfrm>
            <a:off x="168002" y="5449575"/>
            <a:ext cx="11840756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>
            <a:extLst>
              <a:ext uri="{FF2B5EF4-FFF2-40B4-BE49-F238E27FC236}">
                <a16:creationId xmlns:a16="http://schemas.microsoft.com/office/drawing/2014/main" id="{64C2B418-6FD5-FEF9-F142-9B1EAC1E8DB7}"/>
              </a:ext>
            </a:extLst>
          </p:cNvPr>
          <p:cNvSpPr/>
          <p:nvPr/>
        </p:nvSpPr>
        <p:spPr>
          <a:xfrm>
            <a:off x="430296" y="5802834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Secret Management</a:t>
            </a:r>
            <a:endParaRPr lang="en-US" sz="1900" dirty="0"/>
          </a:p>
        </p:txBody>
      </p:sp>
      <p:sp>
        <p:nvSpPr>
          <p:cNvPr id="37" name="Text 35">
            <a:extLst>
              <a:ext uri="{FF2B5EF4-FFF2-40B4-BE49-F238E27FC236}">
                <a16:creationId xmlns:a16="http://schemas.microsoft.com/office/drawing/2014/main" id="{DAD01C32-DB4F-48FF-1CFF-61DD4EEA16A1}"/>
              </a:ext>
            </a:extLst>
          </p:cNvPr>
          <p:cNvSpPr/>
          <p:nvPr/>
        </p:nvSpPr>
        <p:spPr>
          <a:xfrm>
            <a:off x="3652008" y="5802834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Secret Manager</a:t>
            </a:r>
            <a:endParaRPr lang="en-US" sz="1900" dirty="0"/>
          </a:p>
        </p:txBody>
      </p:sp>
      <p:sp>
        <p:nvSpPr>
          <p:cNvPr id="38" name="Text 36">
            <a:extLst>
              <a:ext uri="{FF2B5EF4-FFF2-40B4-BE49-F238E27FC236}">
                <a16:creationId xmlns:a16="http://schemas.microsoft.com/office/drawing/2014/main" id="{9272E5C0-AF59-B3E5-55A1-192C36C2C89A}"/>
              </a:ext>
            </a:extLst>
          </p:cNvPr>
          <p:cNvSpPr/>
          <p:nvPr/>
        </p:nvSpPr>
        <p:spPr>
          <a:xfrm>
            <a:off x="6869911" y="5802834"/>
            <a:ext cx="27166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Secrets Manager</a:t>
            </a:r>
            <a:endParaRPr lang="en-US" sz="1900" dirty="0"/>
          </a:p>
        </p:txBody>
      </p:sp>
      <p:sp>
        <p:nvSpPr>
          <p:cNvPr id="39" name="Text 37">
            <a:extLst>
              <a:ext uri="{FF2B5EF4-FFF2-40B4-BE49-F238E27FC236}">
                <a16:creationId xmlns:a16="http://schemas.microsoft.com/office/drawing/2014/main" id="{4DDB1E11-A3B7-2437-C7F9-8A2639444F6C}"/>
              </a:ext>
            </a:extLst>
          </p:cNvPr>
          <p:cNvSpPr/>
          <p:nvPr/>
        </p:nvSpPr>
        <p:spPr>
          <a:xfrm>
            <a:off x="10087813" y="5802834"/>
            <a:ext cx="272045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Key Vault</a:t>
            </a:r>
            <a:endParaRPr lang="en-US" sz="1900" dirty="0"/>
          </a:p>
        </p:txBody>
      </p:sp>
    </p:spTree>
    <p:extLst>
      <p:ext uri="{BB962C8B-B14F-4D97-AF65-F5344CB8AC3E}">
        <p14:creationId xmlns:p14="http://schemas.microsoft.com/office/powerpoint/2010/main" val="1207309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65584-1BC0-F3BA-9667-97010DF8B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4222C31-C4EC-7BDB-0D04-72A26286944C}"/>
              </a:ext>
            </a:extLst>
          </p:cNvPr>
          <p:cNvSpPr/>
          <p:nvPr/>
        </p:nvSpPr>
        <p:spPr>
          <a:xfrm>
            <a:off x="141078" y="175178"/>
            <a:ext cx="7112794" cy="6318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We Are Building Today</a:t>
            </a:r>
            <a:endParaRPr lang="en-US" sz="3950" dirty="0"/>
          </a:p>
        </p:txBody>
      </p:sp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2B5CA2B4-E232-B61A-8281-FDA1D165F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904" y="1261980"/>
            <a:ext cx="3352749" cy="909995"/>
          </a:xfrm>
          <a:prstGeom prst="rect">
            <a:avLst/>
          </a:prstGeom>
        </p:spPr>
      </p:pic>
      <p:sp>
        <p:nvSpPr>
          <p:cNvPr id="4" name="Text 1">
            <a:extLst>
              <a:ext uri="{FF2B5EF4-FFF2-40B4-BE49-F238E27FC236}">
                <a16:creationId xmlns:a16="http://schemas.microsoft.com/office/drawing/2014/main" id="{F769E78E-2FFC-3A81-67A9-FB3CBE4E3DBB}"/>
              </a:ext>
            </a:extLst>
          </p:cNvPr>
          <p:cNvSpPr/>
          <p:nvPr/>
        </p:nvSpPr>
        <p:spPr>
          <a:xfrm>
            <a:off x="873454" y="2410412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User</a:t>
            </a:r>
            <a:endParaRPr lang="en-US" sz="1950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7DC7E2D0-54AC-75E3-1837-057A9429598F}"/>
              </a:ext>
            </a:extLst>
          </p:cNvPr>
          <p:cNvSpPr/>
          <p:nvPr/>
        </p:nvSpPr>
        <p:spPr>
          <a:xfrm>
            <a:off x="873454" y="2810311"/>
            <a:ext cx="3891201" cy="363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External requests</a:t>
            </a:r>
            <a:endParaRPr lang="en-US" sz="1750" dirty="0"/>
          </a:p>
        </p:txBody>
      </p:sp>
      <p:pic>
        <p:nvPicPr>
          <p:cNvPr id="6" name="Image 1" descr="preencoded.png">
            <a:extLst>
              <a:ext uri="{FF2B5EF4-FFF2-40B4-BE49-F238E27FC236}">
                <a16:creationId xmlns:a16="http://schemas.microsoft.com/office/drawing/2014/main" id="{6714A39A-7FB4-1472-11AA-26742C1AC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818" y="1233761"/>
            <a:ext cx="3891201" cy="909995"/>
          </a:xfrm>
          <a:prstGeom prst="rect">
            <a:avLst/>
          </a:prstGeom>
        </p:spPr>
      </p:pic>
      <p:sp>
        <p:nvSpPr>
          <p:cNvPr id="7" name="Text 3">
            <a:extLst>
              <a:ext uri="{FF2B5EF4-FFF2-40B4-BE49-F238E27FC236}">
                <a16:creationId xmlns:a16="http://schemas.microsoft.com/office/drawing/2014/main" id="{BC1627A3-39EA-6C66-EE6E-2D1058AFDD65}"/>
              </a:ext>
            </a:extLst>
          </p:cNvPr>
          <p:cNvSpPr/>
          <p:nvPr/>
        </p:nvSpPr>
        <p:spPr>
          <a:xfrm>
            <a:off x="4714507" y="2399385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ADK Agent</a:t>
            </a:r>
            <a:endParaRPr lang="en-US" sz="1950" dirty="0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C70CD804-FCAC-77BF-86A9-CC157B0565BA}"/>
              </a:ext>
            </a:extLst>
          </p:cNvPr>
          <p:cNvSpPr/>
          <p:nvPr/>
        </p:nvSpPr>
        <p:spPr>
          <a:xfrm>
            <a:off x="4714507" y="2851703"/>
            <a:ext cx="3891201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FastAPI frontend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Publicly accessible</a:t>
            </a:r>
            <a:endParaRPr lang="en-US" sz="1750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2141BAE9-55A5-EB3F-19C6-0D0C495E8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729" y="1233761"/>
            <a:ext cx="3472613" cy="909995"/>
          </a:xfrm>
          <a:prstGeom prst="rect">
            <a:avLst/>
          </a:prstGeom>
        </p:spPr>
      </p:pic>
      <p:sp>
        <p:nvSpPr>
          <p:cNvPr id="10" name="Text 5">
            <a:extLst>
              <a:ext uri="{FF2B5EF4-FFF2-40B4-BE49-F238E27FC236}">
                <a16:creationId xmlns:a16="http://schemas.microsoft.com/office/drawing/2014/main" id="{A4421A51-C457-E4FE-722A-44ECBB0207FD}"/>
              </a:ext>
            </a:extLst>
          </p:cNvPr>
          <p:cNvSpPr/>
          <p:nvPr/>
        </p:nvSpPr>
        <p:spPr>
          <a:xfrm>
            <a:off x="9060526" y="2399385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Ollama + Gemma</a:t>
            </a:r>
            <a:endParaRPr lang="en-US" sz="1950" dirty="0"/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AF897B87-5E8E-B177-0503-BB24EC550FA9}"/>
              </a:ext>
            </a:extLst>
          </p:cNvPr>
          <p:cNvSpPr/>
          <p:nvPr/>
        </p:nvSpPr>
        <p:spPr>
          <a:xfrm>
            <a:off x="9060526" y="2851703"/>
            <a:ext cx="3891201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AI model backend</a:t>
            </a:r>
            <a:endParaRPr lang="en-US" sz="1750" dirty="0"/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Privately secured</a:t>
            </a:r>
            <a:endParaRPr lang="en-US" sz="1750" dirty="0"/>
          </a:p>
        </p:txBody>
      </p:sp>
      <p:sp>
        <p:nvSpPr>
          <p:cNvPr id="12" name="Shape 7">
            <a:extLst>
              <a:ext uri="{FF2B5EF4-FFF2-40B4-BE49-F238E27FC236}">
                <a16:creationId xmlns:a16="http://schemas.microsoft.com/office/drawing/2014/main" id="{36FBD678-8C18-8878-D4B6-A1BAF37324CA}"/>
              </a:ext>
            </a:extLst>
          </p:cNvPr>
          <p:cNvSpPr/>
          <p:nvPr/>
        </p:nvSpPr>
        <p:spPr>
          <a:xfrm>
            <a:off x="141078" y="4176596"/>
            <a:ext cx="13038058" cy="35957"/>
          </a:xfrm>
          <a:prstGeom prst="rect">
            <a:avLst/>
          </a:prstGeom>
          <a:solidFill>
            <a:srgbClr val="DAD8E9">
              <a:alpha val="50000"/>
            </a:srgbClr>
          </a:solidFill>
          <a:ln/>
        </p:spPr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E76EE145-72B8-9B71-066E-A87E734022CE}"/>
              </a:ext>
            </a:extLst>
          </p:cNvPr>
          <p:cNvSpPr/>
          <p:nvPr/>
        </p:nvSpPr>
        <p:spPr>
          <a:xfrm>
            <a:off x="842475" y="4651561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Platform</a:t>
            </a:r>
            <a:endParaRPr lang="en-US" sz="1950" dirty="0"/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78836403-BBCA-6F56-1AD8-7E1B5058A377}"/>
              </a:ext>
            </a:extLst>
          </p:cNvPr>
          <p:cNvSpPr/>
          <p:nvPr/>
        </p:nvSpPr>
        <p:spPr>
          <a:xfrm>
            <a:off x="422424" y="5239026"/>
            <a:ext cx="3930610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Google Cloud Run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Serverless container deployment</a:t>
            </a:r>
            <a:endParaRPr lang="en-US" sz="1750" dirty="0"/>
          </a:p>
        </p:txBody>
      </p:sp>
      <p:sp>
        <p:nvSpPr>
          <p:cNvPr id="15" name="Text 10">
            <a:extLst>
              <a:ext uri="{FF2B5EF4-FFF2-40B4-BE49-F238E27FC236}">
                <a16:creationId xmlns:a16="http://schemas.microsoft.com/office/drawing/2014/main" id="{ECF3205C-B0FE-6E19-B492-7AC219362102}"/>
              </a:ext>
            </a:extLst>
          </p:cNvPr>
          <p:cNvSpPr/>
          <p:nvPr/>
        </p:nvSpPr>
        <p:spPr>
          <a:xfrm>
            <a:off x="4634378" y="4695743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Security</a:t>
            </a:r>
            <a:endParaRPr lang="en-US" sz="1950" dirty="0"/>
          </a:p>
        </p:txBody>
      </p:sp>
      <p:sp>
        <p:nvSpPr>
          <p:cNvPr id="16" name="Text 11">
            <a:extLst>
              <a:ext uri="{FF2B5EF4-FFF2-40B4-BE49-F238E27FC236}">
                <a16:creationId xmlns:a16="http://schemas.microsoft.com/office/drawing/2014/main" id="{E9D9D64E-80D7-7E69-353F-EF2F02585E49}"/>
              </a:ext>
            </a:extLst>
          </p:cNvPr>
          <p:cNvSpPr/>
          <p:nvPr/>
        </p:nvSpPr>
        <p:spPr>
          <a:xfrm>
            <a:off x="4634378" y="5239026"/>
            <a:ext cx="3930610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Zero Trust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Service-to-service authentication</a:t>
            </a:r>
            <a:endParaRPr lang="en-US" sz="1750" dirty="0"/>
          </a:p>
        </p:txBody>
      </p:sp>
      <p:sp>
        <p:nvSpPr>
          <p:cNvPr id="17" name="Text 12">
            <a:extLst>
              <a:ext uri="{FF2B5EF4-FFF2-40B4-BE49-F238E27FC236}">
                <a16:creationId xmlns:a16="http://schemas.microsoft.com/office/drawing/2014/main" id="{EA61347F-1672-D4DB-5C89-8A1DEC1A8DF7}"/>
              </a:ext>
            </a:extLst>
          </p:cNvPr>
          <p:cNvSpPr/>
          <p:nvPr/>
        </p:nvSpPr>
        <p:spPr>
          <a:xfrm>
            <a:off x="9127677" y="4695743"/>
            <a:ext cx="2527816" cy="3158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Automation</a:t>
            </a:r>
            <a:endParaRPr lang="en-US" sz="1950" dirty="0"/>
          </a:p>
        </p:txBody>
      </p:sp>
      <p:sp>
        <p:nvSpPr>
          <p:cNvPr id="18" name="Text 13">
            <a:extLst>
              <a:ext uri="{FF2B5EF4-FFF2-40B4-BE49-F238E27FC236}">
                <a16:creationId xmlns:a16="http://schemas.microsoft.com/office/drawing/2014/main" id="{97F54A11-49BA-C2C5-4317-587CC4A00B0C}"/>
              </a:ext>
            </a:extLst>
          </p:cNvPr>
          <p:cNvSpPr/>
          <p:nvPr/>
        </p:nvSpPr>
        <p:spPr>
          <a:xfrm>
            <a:off x="9127677" y="5239026"/>
            <a:ext cx="4066580" cy="727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Cloud Build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CI/CD pipeline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3942118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565</Words>
  <Application>Microsoft Office PowerPoint</Application>
  <PresentationFormat>Widescreen</PresentationFormat>
  <Paragraphs>111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Mukta Light</vt:lpstr>
      <vt:lpstr>Prompt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Mayur Madnani</dc:creator>
  <cp:lastModifiedBy>Mayur Madnani</cp:lastModifiedBy>
  <cp:revision>1</cp:revision>
  <dcterms:created xsi:type="dcterms:W3CDTF">2025-12-27T03:20:21Z</dcterms:created>
  <dcterms:modified xsi:type="dcterms:W3CDTF">2025-12-27T03:20:23Z</dcterms:modified>
</cp:coreProperties>
</file>